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080625" cy="7559675"/>
  <p:notesSz cx="7559675" cy="10691813"/>
  <p:defaultTextStyle>
    <a:defPPr>
      <a:defRPr lang="en-GB"/>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4" d="100"/>
          <a:sy n="84" d="100"/>
        </p:scale>
        <p:origin x="102" y="52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C635E7EB-24E0-3619-D767-40D957F2986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en-GB"/>
          </a:p>
        </p:txBody>
      </p:sp>
      <p:sp>
        <p:nvSpPr>
          <p:cNvPr id="2050" name="AutoShape 2">
            <a:extLst>
              <a:ext uri="{FF2B5EF4-FFF2-40B4-BE49-F238E27FC236}">
                <a16:creationId xmlns:a16="http://schemas.microsoft.com/office/drawing/2014/main" id="{985FD949-C9FD-2EE9-3CD0-3EF0EBF0FEBD}"/>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2051" name="Rectangle 3">
            <a:extLst>
              <a:ext uri="{FF2B5EF4-FFF2-40B4-BE49-F238E27FC236}">
                <a16:creationId xmlns:a16="http://schemas.microsoft.com/office/drawing/2014/main" id="{34FF792B-21D6-8289-4881-2DBE41F9541A}"/>
              </a:ext>
            </a:extLst>
          </p:cNvPr>
          <p:cNvSpPr>
            <a:spLocks noChangeArrowheads="1" noTextEdit="1"/>
          </p:cNvSpPr>
          <p:nvPr>
            <p:ph type="sldImg"/>
          </p:nvPr>
        </p:nvSpPr>
        <p:spPr bwMode="auto">
          <a:xfrm>
            <a:off x="1312863" y="1027113"/>
            <a:ext cx="4933950" cy="3700462"/>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a:extLst>
              <a:ext uri="{FF2B5EF4-FFF2-40B4-BE49-F238E27FC236}">
                <a16:creationId xmlns:a16="http://schemas.microsoft.com/office/drawing/2014/main" id="{E3431813-D181-3E6B-2021-59F68CBEFA02}"/>
              </a:ext>
            </a:extLst>
          </p:cNvPr>
          <p:cNvSpPr txBox="1">
            <a:spLocks noChangeArrowheads="1"/>
          </p:cNvSpPr>
          <p:nvPr>
            <p:ph type="body" idx="1"/>
          </p:nvPr>
        </p:nvSpPr>
        <p:spPr bwMode="auto">
          <a:xfrm>
            <a:off x="1169988" y="5086350"/>
            <a:ext cx="5226050"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FC7004B-6524-39E2-F19D-C6E6629AD32E}"/>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8" name="Rectangle 2">
            <a:extLst>
              <a:ext uri="{FF2B5EF4-FFF2-40B4-BE49-F238E27FC236}">
                <a16:creationId xmlns:a16="http://schemas.microsoft.com/office/drawing/2014/main" id="{4AB779E8-01EB-0CAB-AFAD-FEF3D97FA2F0}"/>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E5CBD6E6-E439-AD18-5918-082F39803CF3}"/>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4" name="Rectangle 2">
            <a:extLst>
              <a:ext uri="{FF2B5EF4-FFF2-40B4-BE49-F238E27FC236}">
                <a16:creationId xmlns:a16="http://schemas.microsoft.com/office/drawing/2014/main" id="{27DA2E74-ADCD-2858-7810-C61B7A9AC8F3}"/>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687446E7-098A-3CC2-D7DE-3A07368DABEE}"/>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8" name="Rectangle 2">
            <a:extLst>
              <a:ext uri="{FF2B5EF4-FFF2-40B4-BE49-F238E27FC236}">
                <a16:creationId xmlns:a16="http://schemas.microsoft.com/office/drawing/2014/main" id="{21C33F97-C71C-89B5-2F28-0685BE1F5666}"/>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A65E36E-66DA-1042-02B9-B3F12BFB9F19}"/>
              </a:ext>
            </a:extLst>
          </p:cNvPr>
          <p:cNvSpPr>
            <a:spLocks noChangeArrowheads="1" noTextEdit="1"/>
          </p:cNvSpPr>
          <p:nvPr>
            <p:ph type="sldImg"/>
          </p:nvPr>
        </p:nvSpPr>
        <p:spPr bwMode="auto">
          <a:xfrm>
            <a:off x="1108075" y="801688"/>
            <a:ext cx="5346700" cy="4010025"/>
          </a:xfrm>
          <a:prstGeom prst="rect">
            <a:avLst/>
          </a:prstGeom>
          <a:solidFill>
            <a:srgbClr val="FFFFFF"/>
          </a:solidFill>
          <a:ln>
            <a:solidFill>
              <a:srgbClr val="000000"/>
            </a:solidFill>
            <a:miter lim="800000"/>
            <a:headEnd/>
            <a:tailEnd/>
          </a:ln>
        </p:spPr>
      </p:sp>
      <p:sp>
        <p:nvSpPr>
          <p:cNvPr id="26627" name="Rectangle 3">
            <a:extLst>
              <a:ext uri="{FF2B5EF4-FFF2-40B4-BE49-F238E27FC236}">
                <a16:creationId xmlns:a16="http://schemas.microsoft.com/office/drawing/2014/main" id="{6534B553-9E4B-142C-9DFA-50F408F6B46E}"/>
              </a:ext>
            </a:extLst>
          </p:cNvPr>
          <p:cNvSpPr txBox="1">
            <a:spLocks noChangeArrowheads="1"/>
          </p:cNvSpPr>
          <p:nvPr>
            <p:ph type="body" idx="1"/>
          </p:nvPr>
        </p:nvSpPr>
        <p:spPr>
          <a:xfrm>
            <a:off x="1008063" y="5078413"/>
            <a:ext cx="5543550" cy="4811712"/>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D9055548-6323-A534-BC91-0767090E0CF8}"/>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2" name="Rectangle 2">
            <a:extLst>
              <a:ext uri="{FF2B5EF4-FFF2-40B4-BE49-F238E27FC236}">
                <a16:creationId xmlns:a16="http://schemas.microsoft.com/office/drawing/2014/main" id="{C76F9A26-0B59-CAED-8072-2C85033CC115}"/>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A4D7AF37-CB39-CC04-04A6-E991B1F9115B}"/>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6" name="Rectangle 2">
            <a:extLst>
              <a:ext uri="{FF2B5EF4-FFF2-40B4-BE49-F238E27FC236}">
                <a16:creationId xmlns:a16="http://schemas.microsoft.com/office/drawing/2014/main" id="{5DF59559-71EF-AF02-433A-AABE5046C85E}"/>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6704EC28-5DA6-F744-D093-5DC2C04C7921}"/>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0" name="Rectangle 2">
            <a:extLst>
              <a:ext uri="{FF2B5EF4-FFF2-40B4-BE49-F238E27FC236}">
                <a16:creationId xmlns:a16="http://schemas.microsoft.com/office/drawing/2014/main" id="{629C4794-CBA3-F726-2A9C-442AB11005DD}"/>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DAF552AC-973A-D016-2B9C-C65BB5A28F66}"/>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4" name="Rectangle 2">
            <a:extLst>
              <a:ext uri="{FF2B5EF4-FFF2-40B4-BE49-F238E27FC236}">
                <a16:creationId xmlns:a16="http://schemas.microsoft.com/office/drawing/2014/main" id="{7F24B8DC-5AD4-9520-FF32-8F84938C8D02}"/>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1C2A4750-F55B-4CC5-7AF4-BBB80D5464D6}"/>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58" name="Rectangle 2">
            <a:extLst>
              <a:ext uri="{FF2B5EF4-FFF2-40B4-BE49-F238E27FC236}">
                <a16:creationId xmlns:a16="http://schemas.microsoft.com/office/drawing/2014/main" id="{87273001-BEC5-84C3-4593-524689AE8A64}"/>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2534B3ED-8F9A-DF1D-EEDD-AE326EEFB180}"/>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2" name="Rectangle 2">
            <a:extLst>
              <a:ext uri="{FF2B5EF4-FFF2-40B4-BE49-F238E27FC236}">
                <a16:creationId xmlns:a16="http://schemas.microsoft.com/office/drawing/2014/main" id="{868D4673-885B-9B1D-3388-FAA9726544B8}"/>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9565F3F7-AB73-DB97-16BD-2234E0950AC3}"/>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6" name="Rectangle 2">
            <a:extLst>
              <a:ext uri="{FF2B5EF4-FFF2-40B4-BE49-F238E27FC236}">
                <a16:creationId xmlns:a16="http://schemas.microsoft.com/office/drawing/2014/main" id="{9C87FB14-9BB0-66CD-04A8-5D2893E62269}"/>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41EC40A5-7B08-CB5B-42F6-BB0DD372EF2B}"/>
              </a:ext>
            </a:extLst>
          </p:cNvPr>
          <p:cNvSpPr>
            <a:spLocks noChangeArrowheads="1" noTextEdit="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0" name="Rectangle 2">
            <a:extLst>
              <a:ext uri="{FF2B5EF4-FFF2-40B4-BE49-F238E27FC236}">
                <a16:creationId xmlns:a16="http://schemas.microsoft.com/office/drawing/2014/main" id="{2C5C33B1-0600-4066-B2D1-3C59B945AEF4}"/>
              </a:ext>
            </a:extLst>
          </p:cNvPr>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82A1-1A80-1E0E-1FA4-94D308CFAEA2}"/>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BD7634-E996-051A-3ED8-B224798B623A}"/>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51796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F3B88-0394-7F15-1DF0-6F53C76E70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B3DB0A-545A-9958-E65F-355EBEBC16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4607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866DA-82CB-1C2E-0B85-260EA2D0BAA9}"/>
              </a:ext>
            </a:extLst>
          </p:cNvPr>
          <p:cNvSpPr>
            <a:spLocks noGrp="1"/>
          </p:cNvSpPr>
          <p:nvPr>
            <p:ph type="title" orient="vert"/>
          </p:nvPr>
        </p:nvSpPr>
        <p:spPr>
          <a:xfrm>
            <a:off x="7194550" y="627063"/>
            <a:ext cx="2151063" cy="6232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518467-A103-97BB-2E4F-4C032976EC4C}"/>
              </a:ext>
            </a:extLst>
          </p:cNvPr>
          <p:cNvSpPr>
            <a:spLocks noGrp="1"/>
          </p:cNvSpPr>
          <p:nvPr>
            <p:ph type="body" orient="vert" idx="1"/>
          </p:nvPr>
        </p:nvSpPr>
        <p:spPr>
          <a:xfrm>
            <a:off x="741363" y="627063"/>
            <a:ext cx="6300787" cy="6232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8952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34D84-2EBB-444C-AC32-570571E0D42F}"/>
              </a:ext>
            </a:extLst>
          </p:cNvPr>
          <p:cNvSpPr>
            <a:spLocks noGrp="1"/>
          </p:cNvSpPr>
          <p:nvPr>
            <p:ph type="title"/>
          </p:nvPr>
        </p:nvSpPr>
        <p:spPr>
          <a:xfrm>
            <a:off x="741363" y="627063"/>
            <a:ext cx="8604250" cy="1257300"/>
          </a:xfrm>
        </p:spPr>
        <p:txBody>
          <a:bodyPr/>
          <a:lstStyle/>
          <a:p>
            <a:r>
              <a:rPr lang="en-US"/>
              <a:t>Click to edit Master title style</a:t>
            </a:r>
            <a:endParaRPr lang="en-GB"/>
          </a:p>
        </p:txBody>
      </p:sp>
    </p:spTree>
    <p:extLst>
      <p:ext uri="{BB962C8B-B14F-4D97-AF65-F5344CB8AC3E}">
        <p14:creationId xmlns:p14="http://schemas.microsoft.com/office/powerpoint/2010/main" val="1220438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9E57-EA03-E1B4-0D38-F6693480D50E}"/>
              </a:ext>
            </a:extLst>
          </p:cNvPr>
          <p:cNvSpPr>
            <a:spLocks noGrp="1"/>
          </p:cNvSpPr>
          <p:nvPr>
            <p:ph type="title"/>
          </p:nvPr>
        </p:nvSpPr>
        <p:spPr>
          <a:xfrm>
            <a:off x="741363" y="627063"/>
            <a:ext cx="8604250" cy="12573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18643AE3-F16C-6A9F-B037-E2AA83E31E93}"/>
              </a:ext>
            </a:extLst>
          </p:cNvPr>
          <p:cNvSpPr>
            <a:spLocks noGrp="1"/>
          </p:cNvSpPr>
          <p:nvPr>
            <p:ph type="clipArt" sz="half" idx="1"/>
          </p:nvPr>
        </p:nvSpPr>
        <p:spPr>
          <a:xfrm>
            <a:off x="741363" y="2101850"/>
            <a:ext cx="4225925" cy="4757738"/>
          </a:xfrm>
        </p:spPr>
        <p:txBody>
          <a:bodyPr/>
          <a:lstStyle/>
          <a:p>
            <a:endParaRPr lang="en-GB"/>
          </a:p>
        </p:txBody>
      </p:sp>
      <p:sp>
        <p:nvSpPr>
          <p:cNvPr id="4" name="Text Placeholder 3">
            <a:extLst>
              <a:ext uri="{FF2B5EF4-FFF2-40B4-BE49-F238E27FC236}">
                <a16:creationId xmlns:a16="http://schemas.microsoft.com/office/drawing/2014/main" id="{4D42D2AB-00C7-BE89-0978-245B65571602}"/>
              </a:ext>
            </a:extLst>
          </p:cNvPr>
          <p:cNvSpPr>
            <a:spLocks noGrp="1"/>
          </p:cNvSpPr>
          <p:nvPr>
            <p:ph type="body" sz="half" idx="2"/>
          </p:nvPr>
        </p:nvSpPr>
        <p:spPr>
          <a:xfrm>
            <a:off x="5119688" y="2101850"/>
            <a:ext cx="4225925" cy="4757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96578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CCC3F-AF05-3E04-D182-43EF6E9CB24E}"/>
              </a:ext>
            </a:extLst>
          </p:cNvPr>
          <p:cNvSpPr>
            <a:spLocks noGrp="1"/>
          </p:cNvSpPr>
          <p:nvPr>
            <p:ph type="title"/>
          </p:nvPr>
        </p:nvSpPr>
        <p:spPr>
          <a:xfrm>
            <a:off x="741363" y="627063"/>
            <a:ext cx="8604250" cy="12573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4EED6F-DE10-7D96-7CDA-67CAD4D7467B}"/>
              </a:ext>
            </a:extLst>
          </p:cNvPr>
          <p:cNvSpPr>
            <a:spLocks noGrp="1"/>
          </p:cNvSpPr>
          <p:nvPr>
            <p:ph type="body" sz="half" idx="1"/>
          </p:nvPr>
        </p:nvSpPr>
        <p:spPr>
          <a:xfrm>
            <a:off x="741363" y="2101850"/>
            <a:ext cx="4225925" cy="4757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5EB01B5E-3D36-310B-B8DC-7FC846AAF747}"/>
              </a:ext>
            </a:extLst>
          </p:cNvPr>
          <p:cNvSpPr>
            <a:spLocks noGrp="1"/>
          </p:cNvSpPr>
          <p:nvPr>
            <p:ph type="clipArt" sz="half" idx="2"/>
          </p:nvPr>
        </p:nvSpPr>
        <p:spPr>
          <a:xfrm>
            <a:off x="5119688" y="2101850"/>
            <a:ext cx="4225925" cy="4757738"/>
          </a:xfrm>
        </p:spPr>
        <p:txBody>
          <a:bodyPr/>
          <a:lstStyle/>
          <a:p>
            <a:endParaRPr lang="en-GB"/>
          </a:p>
        </p:txBody>
      </p:sp>
    </p:spTree>
    <p:extLst>
      <p:ext uri="{BB962C8B-B14F-4D97-AF65-F5344CB8AC3E}">
        <p14:creationId xmlns:p14="http://schemas.microsoft.com/office/powerpoint/2010/main" val="811575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64549-DF54-BB16-2BC7-F2C8A7CC05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542C8C-605B-20C3-D91F-D58AC4819A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7936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0146-95A0-9D6C-1A41-49EBA9A49969}"/>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3FAF64-BA8D-FF08-4A9B-1F7FEAFC84C3}"/>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13942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70EFC-E022-C52F-27BD-AEEC7ACF63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569D30-1133-6B47-ABCB-5F8CFCC33FF4}"/>
              </a:ext>
            </a:extLst>
          </p:cNvPr>
          <p:cNvSpPr>
            <a:spLocks noGrp="1"/>
          </p:cNvSpPr>
          <p:nvPr>
            <p:ph sz="half" idx="1"/>
          </p:nvPr>
        </p:nvSpPr>
        <p:spPr>
          <a:xfrm>
            <a:off x="741363" y="2101850"/>
            <a:ext cx="4225925" cy="4757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FEE3E9-6A1F-1376-BD90-D465E4A8D20E}"/>
              </a:ext>
            </a:extLst>
          </p:cNvPr>
          <p:cNvSpPr>
            <a:spLocks noGrp="1"/>
          </p:cNvSpPr>
          <p:nvPr>
            <p:ph sz="half" idx="2"/>
          </p:nvPr>
        </p:nvSpPr>
        <p:spPr>
          <a:xfrm>
            <a:off x="5119688" y="2101850"/>
            <a:ext cx="4225925" cy="4757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7161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793A3-0083-5B83-7CD6-D51DDB990C39}"/>
              </a:ext>
            </a:extLst>
          </p:cNvPr>
          <p:cNvSpPr>
            <a:spLocks noGrp="1"/>
          </p:cNvSpPr>
          <p:nvPr>
            <p:ph type="title"/>
          </p:nvPr>
        </p:nvSpPr>
        <p:spPr>
          <a:xfrm>
            <a:off x="693738" y="403225"/>
            <a:ext cx="8694737" cy="14605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9CC252-7365-8716-8D0D-1BD6E07ED182}"/>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EA6F7A-615E-7A9C-C935-38B8F08BAFB8}"/>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EF8508-0052-5E0F-5C5D-52816C5D1D1D}"/>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42D72-DD6D-BFAA-168F-732A424E12D5}"/>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0897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DACD1-194A-18BE-3A23-33878F459367}"/>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9744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984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E7DEF-4B4E-341C-EDB5-B063DD3AFE74}"/>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31EBC4-B43B-D771-0FB7-316779BBBF3E}"/>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DBA712-BE80-47B6-B2EB-15442189767B}"/>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01710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401F5-2C46-5510-7FEA-BB0CBCA8C9C6}"/>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80D419-4E02-DB84-44ED-31E16B2882A0}"/>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CDAC66-2307-E575-6D39-B3124A1D0154}"/>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0024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A280D4BB-F9D3-6EED-4D9E-782030467018}"/>
              </a:ext>
            </a:extLst>
          </p:cNvPr>
          <p:cNvSpPr>
            <a:spLocks noGrp="1" noChangeArrowheads="1"/>
          </p:cNvSpPr>
          <p:nvPr>
            <p:ph type="title"/>
          </p:nvPr>
        </p:nvSpPr>
        <p:spPr bwMode="auto">
          <a:xfrm>
            <a:off x="741363" y="627063"/>
            <a:ext cx="86042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926C132B-4B7F-6EC1-2E75-80C8F625B502}"/>
              </a:ext>
            </a:extLst>
          </p:cNvPr>
          <p:cNvSpPr>
            <a:spLocks noGrp="1" noChangeArrowheads="1"/>
          </p:cNvSpPr>
          <p:nvPr>
            <p:ph type="body" idx="1"/>
          </p:nvPr>
        </p:nvSpPr>
        <p:spPr bwMode="auto">
          <a:xfrm>
            <a:off x="741363" y="2101850"/>
            <a:ext cx="8604250" cy="4757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49263" rtl="0" fontAlgn="base" hangingPunct="0">
        <a:lnSpc>
          <a:spcPct val="95000"/>
        </a:lnSpc>
        <a:spcBef>
          <a:spcPct val="0"/>
        </a:spcBef>
        <a:spcAft>
          <a:spcPct val="0"/>
        </a:spcAft>
        <a:buClr>
          <a:srgbClr val="000000"/>
        </a:buClr>
        <a:buSzPct val="45000"/>
        <a:buFont typeface="StarSymbol" charset="0"/>
        <a:defRPr sz="4400" kern="1200">
          <a:solidFill>
            <a:srgbClr val="000000"/>
          </a:solidFill>
          <a:latin typeface="+mj-lt"/>
          <a:ea typeface="+mj-ea"/>
          <a:cs typeface="+mj-cs"/>
        </a:defRPr>
      </a:lvl1pPr>
      <a:lvl2pPr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2pPr>
      <a:lvl3pPr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3pPr>
      <a:lvl4pPr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4pPr>
      <a:lvl5pPr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5pPr>
      <a:lvl6pPr marL="457200"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6pPr>
      <a:lvl7pPr marL="914400"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7pPr>
      <a:lvl8pPr marL="1371600"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8pPr>
      <a:lvl9pPr marL="1828800" algn="l" defTabSz="449263" rtl="0" fontAlgn="base" hangingPunct="0">
        <a:spcBef>
          <a:spcPct val="0"/>
        </a:spcBef>
        <a:spcAft>
          <a:spcPct val="0"/>
        </a:spcAft>
        <a:buClr>
          <a:srgbClr val="000000"/>
        </a:buClr>
        <a:buSzPct val="45000"/>
        <a:buFont typeface="StarSymbol" charset="0"/>
        <a:defRPr sz="4400">
          <a:solidFill>
            <a:srgbClr val="000000"/>
          </a:solidFill>
          <a:latin typeface="Times New Roman" panose="02020603050405020304" pitchFamily="18" charset="0"/>
          <a:cs typeface="Lucida Sans Unicode" panose="020B0602030504020204" pitchFamily="34" charset="0"/>
        </a:defRPr>
      </a:lvl9pPr>
    </p:titleStyle>
    <p:bodyStyle>
      <a:lvl1pPr marL="428625" indent="-323850" algn="l" defTabSz="449263" rtl="0" fontAlgn="base" hangingPunct="0">
        <a:lnSpc>
          <a:spcPct val="95000"/>
        </a:lnSpc>
        <a:spcBef>
          <a:spcPct val="0"/>
        </a:spcBef>
        <a:spcAft>
          <a:spcPts val="1425"/>
        </a:spcAft>
        <a:buClr>
          <a:srgbClr val="000000"/>
        </a:buClr>
        <a:buSzPct val="45000"/>
        <a:buFont typeface="StarSymbol" charset="0"/>
        <a:buChar char="●"/>
        <a:defRPr sz="3200" kern="1200">
          <a:solidFill>
            <a:srgbClr val="000000"/>
          </a:solidFill>
          <a:latin typeface="+mn-lt"/>
          <a:ea typeface="+mn-ea"/>
          <a:cs typeface="+mn-cs"/>
        </a:defRPr>
      </a:lvl1pPr>
      <a:lvl2pPr marL="860425" indent="-285750" algn="l" defTabSz="449263" rtl="0" fontAlgn="base" hangingPunct="0">
        <a:lnSpc>
          <a:spcPct val="95000"/>
        </a:lnSpc>
        <a:spcBef>
          <a:spcPct val="0"/>
        </a:spcBef>
        <a:spcAft>
          <a:spcPts val="1138"/>
        </a:spcAft>
        <a:buClr>
          <a:srgbClr val="000000"/>
        </a:buClr>
        <a:buSzPct val="75000"/>
        <a:buFont typeface="StarSymbol" charset="0"/>
        <a:buChar char="–"/>
        <a:defRPr sz="2800" kern="1200">
          <a:solidFill>
            <a:srgbClr val="000000"/>
          </a:solidFill>
          <a:latin typeface="+mn-lt"/>
          <a:ea typeface="+mn-ea"/>
          <a:cs typeface="+mn-cs"/>
        </a:defRPr>
      </a:lvl2pPr>
      <a:lvl3pPr marL="1292225" indent="-214313" algn="l" defTabSz="449263" rtl="0" fontAlgn="base" hangingPunct="0">
        <a:lnSpc>
          <a:spcPct val="95000"/>
        </a:lnSpc>
        <a:spcBef>
          <a:spcPct val="0"/>
        </a:spcBef>
        <a:spcAft>
          <a:spcPts val="850"/>
        </a:spcAft>
        <a:buClr>
          <a:srgbClr val="000000"/>
        </a:buClr>
        <a:buSzPct val="45000"/>
        <a:buFont typeface="StarSymbol" charset="0"/>
        <a:buChar char="●"/>
        <a:defRPr sz="2400" kern="1200">
          <a:solidFill>
            <a:srgbClr val="000000"/>
          </a:solidFill>
          <a:latin typeface="+mn-lt"/>
          <a:ea typeface="+mn-ea"/>
          <a:cs typeface="+mn-cs"/>
        </a:defRPr>
      </a:lvl3pPr>
      <a:lvl4pPr marL="1724025" indent="-212725" algn="l" defTabSz="449263" rtl="0" fontAlgn="base" hangingPunct="0">
        <a:lnSpc>
          <a:spcPct val="95000"/>
        </a:lnSpc>
        <a:spcBef>
          <a:spcPct val="0"/>
        </a:spcBef>
        <a:spcAft>
          <a:spcPts val="575"/>
        </a:spcAft>
        <a:buClr>
          <a:srgbClr val="000000"/>
        </a:buClr>
        <a:buSzPct val="75000"/>
        <a:buFont typeface="StarSymbol" charset="0"/>
        <a:buChar char="–"/>
        <a:defRPr sz="2000" kern="1200">
          <a:solidFill>
            <a:srgbClr val="000000"/>
          </a:solidFill>
          <a:latin typeface="+mn-lt"/>
          <a:ea typeface="+mn-ea"/>
          <a:cs typeface="+mn-cs"/>
        </a:defRPr>
      </a:lvl4pPr>
      <a:lvl5pPr marL="2155825" indent="-214313" algn="l" defTabSz="449263" rtl="0" fontAlgn="base" hangingPunct="0">
        <a:lnSpc>
          <a:spcPct val="95000"/>
        </a:lnSpc>
        <a:spcBef>
          <a:spcPct val="0"/>
        </a:spcBef>
        <a:spcAft>
          <a:spcPts val="288"/>
        </a:spcAft>
        <a:buClr>
          <a:srgbClr val="000000"/>
        </a:buClr>
        <a:buSzPct val="45000"/>
        <a:buFont typeface="StarSymbol"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audio" Target="../media/audio1.wav"/><Relationship Id="rId5" Type="http://schemas.openxmlformats.org/officeDocument/2006/relationships/audio" Target="../media/audio4.wav"/><Relationship Id="rId4" Type="http://schemas.openxmlformats.org/officeDocument/2006/relationships/audio" Target="../media/audio3.wav"/></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AEF9E1C3-22CD-F32B-0385-795DCB4D344D}"/>
              </a:ext>
            </a:extLst>
          </p:cNvPr>
          <p:cNvSpPr>
            <a:spLocks noGrp="1" noChangeArrowheads="1"/>
          </p:cNvSpPr>
          <p:nvPr>
            <p:ph type="title"/>
          </p:nvPr>
        </p:nvSpPr>
        <p:spPr>
          <a:xfrm>
            <a:off x="741363" y="627063"/>
            <a:ext cx="8609012" cy="12636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t>Investigating Cima</a:t>
            </a:r>
          </a:p>
        </p:txBody>
      </p:sp>
      <p:sp>
        <p:nvSpPr>
          <p:cNvPr id="3074" name="Rectangle 2">
            <a:extLst>
              <a:ext uri="{FF2B5EF4-FFF2-40B4-BE49-F238E27FC236}">
                <a16:creationId xmlns:a16="http://schemas.microsoft.com/office/drawing/2014/main" id="{CB388A0C-D692-80F5-87FA-17CBF7941EC2}"/>
              </a:ext>
            </a:extLst>
          </p:cNvPr>
          <p:cNvSpPr>
            <a:spLocks noGrp="1" noChangeArrowheads="1"/>
          </p:cNvSpPr>
          <p:nvPr>
            <p:ph type="subTitle" idx="4294967295"/>
          </p:nvPr>
        </p:nvSpPr>
        <p:spPr bwMode="auto">
          <a:xfrm>
            <a:off x="741363" y="2101850"/>
            <a:ext cx="8609012" cy="47625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marL="428625" lvl="1" indent="-215900" algn="ctr">
              <a:spcAft>
                <a:spcPct val="0"/>
              </a:spcAft>
              <a:buSzPct val="45000"/>
              <a:buFont typeface="StarSymbol" charset="0"/>
              <a:buNone/>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en-GB" altLang="en-US" sz="3200" b="1" i="1"/>
              <a:t>In 1504 Cima da Conegliano finished an altarpiece “the Incredulity of St Thomas”. After suffering damage it was bought by the National Gallery in 1861 but in 1969 it required  major restoration.</a:t>
            </a:r>
          </a:p>
          <a:p>
            <a:pPr marL="428625" lvl="1" indent="-215900" algn="ctr">
              <a:spcAft>
                <a:spcPct val="0"/>
              </a:spcAft>
              <a:buSzPct val="45000"/>
              <a:buFont typeface="StarSymbol" charset="0"/>
              <a:buNone/>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endParaRPr lang="en-GB" altLang="en-US" sz="3200" b="1" i="1"/>
          </a:p>
          <a:p>
            <a:pPr marL="428625" lvl="1" indent="-215900" algn="ctr">
              <a:spcAft>
                <a:spcPct val="0"/>
              </a:spcAft>
              <a:buSzPct val="45000"/>
              <a:buFont typeface="StarSymbol" charset="0"/>
              <a:buNone/>
              <a:tabLst>
                <a:tab pos="428625"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 pos="9412288" algn="l"/>
              </a:tabLst>
            </a:pPr>
            <a:r>
              <a:rPr lang="en-GB" altLang="en-US" sz="3200" b="1" i="1"/>
              <a:t>To help with the restoration tests were carried out:</a:t>
            </a:r>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9D1A2E63-E70E-EF74-CD1C-D34EBAF80549}"/>
              </a:ext>
            </a:extLst>
          </p:cNvPr>
          <p:cNvSpPr>
            <a:spLocks noGrp="1" noChangeArrowheads="1"/>
          </p:cNvSpPr>
          <p:nvPr>
            <p:ph type="title"/>
          </p:nvPr>
        </p:nvSpPr>
        <p:spPr>
          <a:xfrm>
            <a:off x="830263" y="419100"/>
            <a:ext cx="8609012" cy="906463"/>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4000"/>
              <a:t>Identification of oils (2)</a:t>
            </a:r>
          </a:p>
        </p:txBody>
      </p:sp>
      <p:sp>
        <p:nvSpPr>
          <p:cNvPr id="12290" name="Text Box 2">
            <a:extLst>
              <a:ext uri="{FF2B5EF4-FFF2-40B4-BE49-F238E27FC236}">
                <a16:creationId xmlns:a16="http://schemas.microsoft.com/office/drawing/2014/main" id="{0B2347F9-EF90-7888-DECC-B4A604B1E0BD}"/>
              </a:ext>
            </a:extLst>
          </p:cNvPr>
          <p:cNvSpPr txBox="1">
            <a:spLocks noChangeArrowheads="1"/>
          </p:cNvSpPr>
          <p:nvPr/>
        </p:nvSpPr>
        <p:spPr bwMode="auto">
          <a:xfrm>
            <a:off x="938213" y="1697038"/>
            <a:ext cx="78740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i="1">
                <a:solidFill>
                  <a:srgbClr val="0000FF"/>
                </a:solidFill>
              </a:rPr>
              <a:t>The potassium salts are converted to the free acids.</a:t>
            </a:r>
          </a:p>
        </p:txBody>
      </p:sp>
      <p:sp>
        <p:nvSpPr>
          <p:cNvPr id="12291" name="Text Box 3">
            <a:extLst>
              <a:ext uri="{FF2B5EF4-FFF2-40B4-BE49-F238E27FC236}">
                <a16:creationId xmlns:a16="http://schemas.microsoft.com/office/drawing/2014/main" id="{D39F2A36-8EA5-5DAB-C27C-7AC5BA2A0132}"/>
              </a:ext>
            </a:extLst>
          </p:cNvPr>
          <p:cNvSpPr txBox="1">
            <a:spLocks noChangeArrowheads="1"/>
          </p:cNvSpPr>
          <p:nvPr/>
        </p:nvSpPr>
        <p:spPr bwMode="auto">
          <a:xfrm>
            <a:off x="952500" y="3810000"/>
            <a:ext cx="669766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i="1">
                <a:solidFill>
                  <a:srgbClr val="280099"/>
                </a:solidFill>
              </a:rPr>
              <a:t>And then to the methyl esters.</a:t>
            </a:r>
          </a:p>
        </p:txBody>
      </p:sp>
      <p:pic>
        <p:nvPicPr>
          <p:cNvPr id="12292" name="Picture 4">
            <a:extLst>
              <a:ext uri="{FF2B5EF4-FFF2-40B4-BE49-F238E27FC236}">
                <a16:creationId xmlns:a16="http://schemas.microsoft.com/office/drawing/2014/main" id="{CED2118A-AADD-86D4-E2ED-BD9DFF0516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963" y="2427288"/>
            <a:ext cx="7859712" cy="10271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12293" name="Picture 5">
            <a:extLst>
              <a:ext uri="{FF2B5EF4-FFF2-40B4-BE49-F238E27FC236}">
                <a16:creationId xmlns:a16="http://schemas.microsoft.com/office/drawing/2014/main" id="{8D7E9191-2E53-0911-ED3F-BA61606085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4762500"/>
            <a:ext cx="7866063" cy="11509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2292"/>
                                        </p:tgtEl>
                                        <p:attrNameLst>
                                          <p:attrName>style.visibility</p:attrName>
                                        </p:attrNameLst>
                                      </p:cBhvr>
                                      <p:to>
                                        <p:strVal val="visible"/>
                                      </p:to>
                                    </p:set>
                                    <p:anim calcmode="lin" valueType="num">
                                      <p:cBhvr additive="base">
                                        <p:cTn id="13" dur="500" fill="hold"/>
                                        <p:tgtEl>
                                          <p:spTgt spid="12292"/>
                                        </p:tgtEl>
                                        <p:attrNameLst>
                                          <p:attrName>ppt_x</p:attrName>
                                        </p:attrNameLst>
                                      </p:cBhvr>
                                      <p:tavLst>
                                        <p:tav tm="0">
                                          <p:val>
                                            <p:strVal val="0-#ppt_w/2"/>
                                          </p:val>
                                        </p:tav>
                                        <p:tav tm="100000">
                                          <p:val>
                                            <p:strVal val="#ppt_x"/>
                                          </p:val>
                                        </p:tav>
                                      </p:tavLst>
                                    </p:anim>
                                    <p:anim calcmode="lin" valueType="num">
                                      <p:cBhvr additive="base">
                                        <p:cTn id="14"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12291"/>
                                        </p:tgtEl>
                                        <p:attrNameLst>
                                          <p:attrName>style.visibility</p:attrName>
                                        </p:attrNameLst>
                                      </p:cBhvr>
                                      <p:to>
                                        <p:strVal val="visible"/>
                                      </p:to>
                                    </p:set>
                                    <p:anim calcmode="lin" valueType="num">
                                      <p:cBhvr additive="base">
                                        <p:cTn id="19" dur="500" fill="hold"/>
                                        <p:tgtEl>
                                          <p:spTgt spid="12291"/>
                                        </p:tgtEl>
                                        <p:attrNameLst>
                                          <p:attrName>ppt_x</p:attrName>
                                        </p:attrNameLst>
                                      </p:cBhvr>
                                      <p:tavLst>
                                        <p:tav tm="0">
                                          <p:val>
                                            <p:strVal val="0-#ppt_w/2"/>
                                          </p:val>
                                        </p:tav>
                                        <p:tav tm="100000">
                                          <p:val>
                                            <p:strVal val="#ppt_x"/>
                                          </p:val>
                                        </p:tav>
                                      </p:tavLst>
                                    </p:anim>
                                    <p:anim calcmode="lin" valueType="num">
                                      <p:cBhvr additive="base">
                                        <p:cTn id="20" dur="500" fill="hold"/>
                                        <p:tgtEl>
                                          <p:spTgt spid="12291"/>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2293"/>
                                        </p:tgtEl>
                                        <p:attrNameLst>
                                          <p:attrName>style.visibility</p:attrName>
                                        </p:attrNameLst>
                                      </p:cBhvr>
                                      <p:to>
                                        <p:strVal val="visible"/>
                                      </p:to>
                                    </p:set>
                                    <p:anim calcmode="lin" valueType="num">
                                      <p:cBhvr additive="base">
                                        <p:cTn id="25" dur="500" fill="hold"/>
                                        <p:tgtEl>
                                          <p:spTgt spid="12293"/>
                                        </p:tgtEl>
                                        <p:attrNameLst>
                                          <p:attrName>ppt_x</p:attrName>
                                        </p:attrNameLst>
                                      </p:cBhvr>
                                      <p:tavLst>
                                        <p:tav tm="0">
                                          <p:val>
                                            <p:strVal val="0-#ppt_w/2"/>
                                          </p:val>
                                        </p:tav>
                                        <p:tav tm="100000">
                                          <p:val>
                                            <p:strVal val="#ppt_x"/>
                                          </p:val>
                                        </p:tav>
                                      </p:tavLst>
                                    </p:anim>
                                    <p:anim calcmode="lin" valueType="num">
                                      <p:cBhvr additive="base">
                                        <p:cTn id="26"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0DF2BD85-F8ED-AEA9-2164-031CCFE4F5ED}"/>
              </a:ext>
            </a:extLst>
          </p:cNvPr>
          <p:cNvSpPr>
            <a:spLocks noGrp="1" noChangeArrowheads="1"/>
          </p:cNvSpPr>
          <p:nvPr>
            <p:ph type="title"/>
          </p:nvPr>
        </p:nvSpPr>
        <p:spPr>
          <a:xfrm>
            <a:off x="741363" y="627063"/>
            <a:ext cx="8609012" cy="9398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3200"/>
              <a:t>So what  medium did Cima use ?</a:t>
            </a:r>
          </a:p>
        </p:txBody>
      </p:sp>
      <p:sp>
        <p:nvSpPr>
          <p:cNvPr id="13314" name="Rectangle 2">
            <a:extLst>
              <a:ext uri="{FF2B5EF4-FFF2-40B4-BE49-F238E27FC236}">
                <a16:creationId xmlns:a16="http://schemas.microsoft.com/office/drawing/2014/main" id="{82AD22FE-5A28-8A5D-C707-BDB9F3521BCD}"/>
              </a:ext>
            </a:extLst>
          </p:cNvPr>
          <p:cNvSpPr>
            <a:spLocks noGrp="1" noChangeArrowheads="1"/>
          </p:cNvSpPr>
          <p:nvPr>
            <p:ph type="body" idx="1"/>
          </p:nvPr>
        </p:nvSpPr>
        <p:spPr>
          <a:xfrm>
            <a:off x="741363" y="1882775"/>
            <a:ext cx="2794000" cy="4981575"/>
          </a:xfrm>
          <a:ln/>
        </p:spPr>
        <p:txBody>
          <a:bodyPr/>
          <a:lstStyle/>
          <a:p>
            <a:pPr>
              <a:lnSpc>
                <a:spcPct val="8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2400">
                <a:solidFill>
                  <a:srgbClr val="0000FF"/>
                </a:solidFill>
              </a:rPr>
              <a:t>glc shows the proportions of saturated esters.</a:t>
            </a:r>
          </a:p>
          <a:p>
            <a:pPr>
              <a:lnSpc>
                <a:spcPct val="8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2400">
                <a:solidFill>
                  <a:srgbClr val="0000FF"/>
                </a:solidFill>
              </a:rPr>
              <a:t>What happened to the unsaturated acids ?  </a:t>
            </a:r>
          </a:p>
          <a:p>
            <a:pPr>
              <a:lnSpc>
                <a:spcPct val="8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2400">
                <a:solidFill>
                  <a:srgbClr val="0000FF"/>
                </a:solidFill>
              </a:rPr>
              <a:t>For Cima's painting palmitate/stearate      = 76/54                   = 1.4</a:t>
            </a:r>
          </a:p>
          <a:p>
            <a:pPr>
              <a:lnSpc>
                <a:spcPct val="85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2400">
                <a:solidFill>
                  <a:srgbClr val="0000FF"/>
                </a:solidFill>
              </a:rPr>
              <a:t>What medium has this ratio ?</a:t>
            </a:r>
          </a:p>
        </p:txBody>
      </p:sp>
      <p:pic>
        <p:nvPicPr>
          <p:cNvPr id="13315" name="Picture 3">
            <a:extLst>
              <a:ext uri="{FF2B5EF4-FFF2-40B4-BE49-F238E27FC236}">
                <a16:creationId xmlns:a16="http://schemas.microsoft.com/office/drawing/2014/main" id="{CB764CA5-99DF-3239-7D1E-A7F800DDB3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3238" y="1804988"/>
            <a:ext cx="5006975" cy="57546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13316" name="Line 4">
            <a:extLst>
              <a:ext uri="{FF2B5EF4-FFF2-40B4-BE49-F238E27FC236}">
                <a16:creationId xmlns:a16="http://schemas.microsoft.com/office/drawing/2014/main" id="{6D18DA65-17BE-E951-CA3D-EADFAE724CAA}"/>
              </a:ext>
            </a:extLst>
          </p:cNvPr>
          <p:cNvSpPr>
            <a:spLocks noChangeShapeType="1"/>
          </p:cNvSpPr>
          <p:nvPr/>
        </p:nvSpPr>
        <p:spPr bwMode="auto">
          <a:xfrm flipH="1">
            <a:off x="4872038" y="3149600"/>
            <a:ext cx="2276475" cy="1588"/>
          </a:xfrm>
          <a:prstGeom prst="line">
            <a:avLst/>
          </a:prstGeom>
          <a:noFill/>
          <a:ln w="936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17" name="Line 5">
            <a:extLst>
              <a:ext uri="{FF2B5EF4-FFF2-40B4-BE49-F238E27FC236}">
                <a16:creationId xmlns:a16="http://schemas.microsoft.com/office/drawing/2014/main" id="{9A1A5E9F-E3F9-96F7-7235-6ED4FA732778}"/>
              </a:ext>
            </a:extLst>
          </p:cNvPr>
          <p:cNvSpPr>
            <a:spLocks noChangeShapeType="1"/>
          </p:cNvSpPr>
          <p:nvPr/>
        </p:nvSpPr>
        <p:spPr bwMode="auto">
          <a:xfrm flipH="1">
            <a:off x="4856163" y="3617913"/>
            <a:ext cx="2725737" cy="1587"/>
          </a:xfrm>
          <a:prstGeom prst="line">
            <a:avLst/>
          </a:prstGeom>
          <a:noFill/>
          <a:ln w="936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0-#ppt_w/2"/>
                                          </p:val>
                                        </p:tav>
                                        <p:tav tm="100000">
                                          <p:val>
                                            <p:strVal val="#ppt_x"/>
                                          </p:val>
                                        </p:tav>
                                      </p:tavLst>
                                    </p:anim>
                                    <p:anim calcmode="lin" valueType="num">
                                      <p:cBhvr additive="base">
                                        <p:cTn id="8"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3317"/>
                                        </p:tgtEl>
                                        <p:attrNameLst>
                                          <p:attrName>style.visibility</p:attrName>
                                        </p:attrNameLst>
                                      </p:cBhvr>
                                      <p:to>
                                        <p:strVal val="visible"/>
                                      </p:to>
                                    </p:set>
                                    <p:anim calcmode="lin" valueType="num">
                                      <p:cBhvr additive="base">
                                        <p:cTn id="13" dur="500" fill="hold"/>
                                        <p:tgtEl>
                                          <p:spTgt spid="13317"/>
                                        </p:tgtEl>
                                        <p:attrNameLst>
                                          <p:attrName>ppt_x</p:attrName>
                                        </p:attrNameLst>
                                      </p:cBhvr>
                                      <p:tavLst>
                                        <p:tav tm="0">
                                          <p:val>
                                            <p:strVal val="0-#ppt_w/2"/>
                                          </p:val>
                                        </p:tav>
                                        <p:tav tm="100000">
                                          <p:val>
                                            <p:strVal val="#ppt_x"/>
                                          </p:val>
                                        </p:tav>
                                      </p:tavLst>
                                    </p:anim>
                                    <p:anim calcmode="lin" valueType="num">
                                      <p:cBhvr additive="base">
                                        <p:cTn id="14" dur="500" fill="hold"/>
                                        <p:tgtEl>
                                          <p:spTgt spid="1331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3314">
                                            <p:txEl>
                                              <p:pRg st="0" end="0"/>
                                            </p:txEl>
                                          </p:spTgt>
                                        </p:tgtEl>
                                        <p:attrNameLst>
                                          <p:attrName>style.visibility</p:attrName>
                                        </p:attrNameLst>
                                      </p:cBhvr>
                                      <p:to>
                                        <p:strVal val="visible"/>
                                      </p:to>
                                    </p:set>
                                    <p:anim calcmode="lin" valueType="num">
                                      <p:cBhvr additive="base">
                                        <p:cTn id="19"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3314">
                                            <p:txEl>
                                              <p:pRg st="1" end="1"/>
                                            </p:txEl>
                                          </p:spTgt>
                                        </p:tgtEl>
                                        <p:attrNameLst>
                                          <p:attrName>style.visibility</p:attrName>
                                        </p:attrNameLst>
                                      </p:cBhvr>
                                      <p:to>
                                        <p:strVal val="visible"/>
                                      </p:to>
                                    </p:set>
                                    <p:anim calcmode="lin" valueType="num">
                                      <p:cBhvr additive="base">
                                        <p:cTn id="25"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3314">
                                            <p:txEl>
                                              <p:pRg st="2" end="2"/>
                                            </p:txEl>
                                          </p:spTgt>
                                        </p:tgtEl>
                                        <p:attrNameLst>
                                          <p:attrName>style.visibility</p:attrName>
                                        </p:attrNameLst>
                                      </p:cBhvr>
                                      <p:to>
                                        <p:strVal val="visible"/>
                                      </p:to>
                                    </p:set>
                                    <p:anim calcmode="lin" valueType="num">
                                      <p:cBhvr additive="base">
                                        <p:cTn id="31" dur="500" fill="hold"/>
                                        <p:tgtEl>
                                          <p:spTgt spid="13314">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3314">
                                            <p:txEl>
                                              <p:pRg st="3" end="3"/>
                                            </p:txEl>
                                          </p:spTgt>
                                        </p:tgtEl>
                                        <p:attrNameLst>
                                          <p:attrName>style.visibility</p:attrName>
                                        </p:attrNameLst>
                                      </p:cBhvr>
                                      <p:to>
                                        <p:strVal val="visible"/>
                                      </p:to>
                                    </p:set>
                                    <p:anim calcmode="lin" valueType="num">
                                      <p:cBhvr additive="base">
                                        <p:cTn id="37" dur="500" fill="hold"/>
                                        <p:tgtEl>
                                          <p:spTgt spid="13314">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1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399E430F-B3AA-9D86-57C8-A555FF7C7038}"/>
              </a:ext>
            </a:extLst>
          </p:cNvPr>
          <p:cNvSpPr txBox="1">
            <a:spLocks noChangeArrowheads="1"/>
          </p:cNvSpPr>
          <p:nvPr/>
        </p:nvSpPr>
        <p:spPr bwMode="auto">
          <a:xfrm>
            <a:off x="754063" y="1160463"/>
            <a:ext cx="8731250"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794" tIns="50397" rIns="100794" bIns="50397">
            <a:spAutoFit/>
          </a:bodyPr>
          <a:lstStyle>
            <a:lvl1pPr defTabSz="1008063">
              <a:defRPr sz="2400">
                <a:solidFill>
                  <a:schemeClr val="tx1"/>
                </a:solidFill>
                <a:latin typeface="Times New Roman" panose="02020603050405020304" pitchFamily="18" charset="0"/>
              </a:defRPr>
            </a:lvl1pPr>
            <a:lvl2pPr marL="503238" defTabSz="1008063">
              <a:defRPr sz="2400">
                <a:solidFill>
                  <a:schemeClr val="tx1"/>
                </a:solidFill>
                <a:latin typeface="Times New Roman" panose="02020603050405020304" pitchFamily="18" charset="0"/>
              </a:defRPr>
            </a:lvl2pPr>
            <a:lvl3pPr marL="1008063" defTabSz="1008063">
              <a:defRPr sz="2400">
                <a:solidFill>
                  <a:schemeClr val="tx1"/>
                </a:solidFill>
                <a:latin typeface="Times New Roman" panose="02020603050405020304" pitchFamily="18" charset="0"/>
              </a:defRPr>
            </a:lvl3pPr>
            <a:lvl4pPr marL="1511300" defTabSz="1008063">
              <a:defRPr sz="2400">
                <a:solidFill>
                  <a:schemeClr val="tx1"/>
                </a:solidFill>
                <a:latin typeface="Times New Roman" panose="02020603050405020304" pitchFamily="18" charset="0"/>
              </a:defRPr>
            </a:lvl4pPr>
            <a:lvl5pPr marL="2016125" defTabSz="1008063">
              <a:defRPr sz="2400">
                <a:solidFill>
                  <a:schemeClr val="tx1"/>
                </a:solidFill>
                <a:latin typeface="Times New Roman" panose="02020603050405020304" pitchFamily="18" charset="0"/>
              </a:defRPr>
            </a:lvl5pPr>
            <a:lvl6pPr marL="2473325" defTabSz="1008063" eaLnBrk="0" fontAlgn="base" hangingPunct="0">
              <a:spcBef>
                <a:spcPct val="0"/>
              </a:spcBef>
              <a:spcAft>
                <a:spcPct val="0"/>
              </a:spcAft>
              <a:defRPr sz="2400">
                <a:solidFill>
                  <a:schemeClr val="tx1"/>
                </a:solidFill>
                <a:latin typeface="Times New Roman" panose="02020603050405020304" pitchFamily="18" charset="0"/>
              </a:defRPr>
            </a:lvl6pPr>
            <a:lvl7pPr marL="2930525" defTabSz="1008063" eaLnBrk="0" fontAlgn="base" hangingPunct="0">
              <a:spcBef>
                <a:spcPct val="0"/>
              </a:spcBef>
              <a:spcAft>
                <a:spcPct val="0"/>
              </a:spcAft>
              <a:defRPr sz="2400">
                <a:solidFill>
                  <a:schemeClr val="tx1"/>
                </a:solidFill>
                <a:latin typeface="Times New Roman" panose="02020603050405020304" pitchFamily="18" charset="0"/>
              </a:defRPr>
            </a:lvl7pPr>
            <a:lvl8pPr marL="3387725" defTabSz="1008063" eaLnBrk="0" fontAlgn="base" hangingPunct="0">
              <a:spcBef>
                <a:spcPct val="0"/>
              </a:spcBef>
              <a:spcAft>
                <a:spcPct val="0"/>
              </a:spcAft>
              <a:defRPr sz="2400">
                <a:solidFill>
                  <a:schemeClr val="tx1"/>
                </a:solidFill>
                <a:latin typeface="Times New Roman" panose="02020603050405020304" pitchFamily="18" charset="0"/>
              </a:defRPr>
            </a:lvl8pPr>
            <a:lvl9pPr marL="3844925" defTabSz="100806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2600">
                <a:latin typeface="Arial" panose="020B0604020202020204" pitchFamily="34" charset="0"/>
                <a:cs typeface="Arial" panose="020B0604020202020204" pitchFamily="34" charset="0"/>
              </a:rPr>
              <a:t>This powerpoint was kindly donated to </a:t>
            </a:r>
            <a:r>
              <a:rPr lang="en-GB" altLang="en-US" sz="2600">
                <a:latin typeface="Arial" panose="020B0604020202020204" pitchFamily="34" charset="0"/>
                <a:cs typeface="Arial" panose="020B0604020202020204" pitchFamily="34" charset="0"/>
                <a:hlinkClick r:id="rId3"/>
              </a:rPr>
              <a:t>www.worldofteaching.com</a:t>
            </a:r>
            <a:endParaRPr lang="en-GB" altLang="en-US" sz="2600">
              <a:latin typeface="Arial" panose="020B0604020202020204" pitchFamily="34" charset="0"/>
              <a:cs typeface="Arial" panose="020B0604020202020204" pitchFamily="34" charset="0"/>
            </a:endParaRPr>
          </a:p>
          <a:p>
            <a:pPr eaLnBrk="1" hangingPunct="1"/>
            <a:endParaRPr lang="en-GB" altLang="en-US" sz="2600">
              <a:latin typeface="Arial" panose="020B0604020202020204" pitchFamily="34" charset="0"/>
              <a:cs typeface="Arial" panose="020B0604020202020204" pitchFamily="34" charset="0"/>
            </a:endParaRPr>
          </a:p>
          <a:p>
            <a:pPr eaLnBrk="1" hangingPunct="1"/>
            <a:endParaRPr lang="en-GB" altLang="en-US" sz="2600">
              <a:latin typeface="Arial" panose="020B0604020202020204" pitchFamily="34" charset="0"/>
              <a:cs typeface="Arial" panose="020B0604020202020204" pitchFamily="34" charset="0"/>
            </a:endParaRPr>
          </a:p>
          <a:p>
            <a:pPr eaLnBrk="1" hangingPunct="1"/>
            <a:endParaRPr lang="en-GB" altLang="en-US" sz="2600">
              <a:latin typeface="Arial" panose="020B0604020202020204" pitchFamily="34" charset="0"/>
              <a:cs typeface="Arial" panose="020B0604020202020204" pitchFamily="34" charset="0"/>
            </a:endParaRPr>
          </a:p>
          <a:p>
            <a:pPr eaLnBrk="1" hangingPunct="1"/>
            <a:endParaRPr lang="en-GB" altLang="en-US" sz="2600">
              <a:latin typeface="Arial" panose="020B0604020202020204" pitchFamily="34" charset="0"/>
              <a:cs typeface="Arial" panose="020B0604020202020204" pitchFamily="34" charset="0"/>
            </a:endParaRPr>
          </a:p>
          <a:p>
            <a:pPr eaLnBrk="1" hangingPunct="1"/>
            <a:r>
              <a:rPr lang="en-GB" altLang="en-US" sz="2600">
                <a:latin typeface="Arial" panose="020B0604020202020204" pitchFamily="34" charset="0"/>
                <a:cs typeface="Arial" panose="020B0604020202020204" pitchFamily="34" charset="0"/>
                <a:hlinkClick r:id="rId3"/>
              </a:rPr>
              <a:t>http://www.worldofteaching.com</a:t>
            </a:r>
            <a:r>
              <a:rPr lang="en-GB" altLang="en-US" sz="26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600">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030A95B0-D21B-149E-5651-88B4B276B701}"/>
              </a:ext>
            </a:extLst>
          </p:cNvPr>
          <p:cNvSpPr>
            <a:spLocks noGrp="1" noChangeArrowheads="1"/>
          </p:cNvSpPr>
          <p:nvPr>
            <p:ph type="title"/>
          </p:nvPr>
        </p:nvSpPr>
        <p:spPr>
          <a:xfrm>
            <a:off x="6688138" y="1474788"/>
            <a:ext cx="2767012" cy="3521075"/>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a:t>The Painting</a:t>
            </a:r>
          </a:p>
        </p:txBody>
      </p:sp>
      <p:pic>
        <p:nvPicPr>
          <p:cNvPr id="4098" name="Picture 2">
            <a:extLst>
              <a:ext uri="{FF2B5EF4-FFF2-40B4-BE49-F238E27FC236}">
                <a16:creationId xmlns:a16="http://schemas.microsoft.com/office/drawing/2014/main" id="{4E7B7865-E253-3C3D-5253-C4ECFE4F4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7863" y="508000"/>
            <a:ext cx="4762500" cy="66262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45059103-A980-0DAE-8997-D4329FC72FBD}"/>
              </a:ext>
            </a:extLst>
          </p:cNvPr>
          <p:cNvSpPr>
            <a:spLocks noGrp="1" noChangeArrowheads="1"/>
          </p:cNvSpPr>
          <p:nvPr>
            <p:ph type="title"/>
          </p:nvPr>
        </p:nvSpPr>
        <p:spPr>
          <a:xfrm>
            <a:off x="741363" y="627063"/>
            <a:ext cx="8609012" cy="6429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3200"/>
              <a:t>Reflectance Spectra</a:t>
            </a:r>
          </a:p>
        </p:txBody>
      </p:sp>
      <p:sp>
        <p:nvSpPr>
          <p:cNvPr id="5122" name="Rectangle 2">
            <a:extLst>
              <a:ext uri="{FF2B5EF4-FFF2-40B4-BE49-F238E27FC236}">
                <a16:creationId xmlns:a16="http://schemas.microsoft.com/office/drawing/2014/main" id="{3E5A97E2-BE6D-D8D2-6CF2-68B9D161C1FC}"/>
              </a:ext>
            </a:extLst>
          </p:cNvPr>
          <p:cNvSpPr>
            <a:spLocks noGrp="1" noChangeArrowheads="1"/>
          </p:cNvSpPr>
          <p:nvPr>
            <p:ph type="clipArt" idx="1"/>
          </p:nvPr>
        </p:nvSpPr>
        <p:spPr>
          <a:xfrm>
            <a:off x="825500" y="1763713"/>
            <a:ext cx="4200525" cy="3803650"/>
          </a:xfrm>
        </p:spPr>
      </p:sp>
      <p:sp>
        <p:nvSpPr>
          <p:cNvPr id="5123" name="Rectangle 3">
            <a:extLst>
              <a:ext uri="{FF2B5EF4-FFF2-40B4-BE49-F238E27FC236}">
                <a16:creationId xmlns:a16="http://schemas.microsoft.com/office/drawing/2014/main" id="{8B4E6A22-A6E4-EE35-29C7-DCE98C094F01}"/>
              </a:ext>
            </a:extLst>
          </p:cNvPr>
          <p:cNvSpPr>
            <a:spLocks noGrp="1" noChangeArrowheads="1"/>
          </p:cNvSpPr>
          <p:nvPr>
            <p:ph type="body" idx="2"/>
          </p:nvPr>
        </p:nvSpPr>
        <p:spPr>
          <a:xfrm>
            <a:off x="1290638" y="4826000"/>
            <a:ext cx="8145462" cy="2038350"/>
          </a:xfrm>
          <a:ln/>
        </p:spPr>
        <p:txBody>
          <a:bodyPr/>
          <a:lstStyle/>
          <a:p>
            <a:pPr>
              <a:lnSpc>
                <a:spcPct val="85000"/>
              </a:lnSpc>
              <a:tabLst>
                <a:tab pos="717550" algn="l"/>
                <a:tab pos="1441450" algn="l"/>
                <a:tab pos="2165350" algn="l"/>
                <a:tab pos="2889250" algn="l"/>
                <a:tab pos="3613150" algn="l"/>
                <a:tab pos="4337050" algn="l"/>
                <a:tab pos="5060950" algn="l"/>
                <a:tab pos="5784850" algn="l"/>
                <a:tab pos="6508750" algn="l"/>
                <a:tab pos="7232650" algn="l"/>
                <a:tab pos="7956550" algn="l"/>
                <a:tab pos="8080375" algn="l"/>
                <a:tab pos="8529638" algn="l"/>
                <a:tab pos="8978900" algn="l"/>
                <a:tab pos="9428163" algn="l"/>
                <a:tab pos="9877425" algn="l"/>
                <a:tab pos="10326688" algn="l"/>
                <a:tab pos="10775950" algn="l"/>
                <a:tab pos="10779125" algn="l"/>
              </a:tabLst>
            </a:pPr>
            <a:r>
              <a:rPr lang="en-GB" altLang="en-US"/>
              <a:t>A									B</a:t>
            </a:r>
          </a:p>
          <a:p>
            <a:pPr>
              <a:lnSpc>
                <a:spcPct val="85000"/>
              </a:lnSpc>
              <a:tabLst>
                <a:tab pos="717550" algn="l"/>
                <a:tab pos="1441450" algn="l"/>
                <a:tab pos="2165350" algn="l"/>
                <a:tab pos="2889250" algn="l"/>
                <a:tab pos="3613150" algn="l"/>
                <a:tab pos="4337050" algn="l"/>
                <a:tab pos="5060950" algn="l"/>
                <a:tab pos="5784850" algn="l"/>
                <a:tab pos="6508750" algn="l"/>
                <a:tab pos="7232650" algn="l"/>
                <a:tab pos="7956550" algn="l"/>
                <a:tab pos="8080375" algn="l"/>
                <a:tab pos="8529638" algn="l"/>
                <a:tab pos="8978900" algn="l"/>
                <a:tab pos="9428163" algn="l"/>
                <a:tab pos="9877425" algn="l"/>
                <a:tab pos="10326688" algn="l"/>
                <a:tab pos="10775950" algn="l"/>
                <a:tab pos="10779125" algn="l"/>
              </a:tabLst>
            </a:pPr>
            <a:r>
              <a:rPr lang="en-GB" altLang="en-US" sz="2400"/>
              <a:t>Use your data sheet to identify the pigments used in each area.</a:t>
            </a:r>
          </a:p>
          <a:p>
            <a:pPr>
              <a:lnSpc>
                <a:spcPct val="85000"/>
              </a:lnSpc>
              <a:tabLst>
                <a:tab pos="717550" algn="l"/>
                <a:tab pos="1441450" algn="l"/>
                <a:tab pos="2165350" algn="l"/>
                <a:tab pos="2889250" algn="l"/>
                <a:tab pos="3613150" algn="l"/>
                <a:tab pos="4337050" algn="l"/>
                <a:tab pos="5060950" algn="l"/>
                <a:tab pos="5784850" algn="l"/>
                <a:tab pos="6508750" algn="l"/>
                <a:tab pos="7232650" algn="l"/>
                <a:tab pos="7956550" algn="l"/>
                <a:tab pos="8080375" algn="l"/>
                <a:tab pos="8529638" algn="l"/>
                <a:tab pos="8978900" algn="l"/>
                <a:tab pos="9428163" algn="l"/>
                <a:tab pos="9877425" algn="l"/>
                <a:tab pos="10326688" algn="l"/>
                <a:tab pos="10775950" algn="l"/>
                <a:tab pos="10779125" algn="l"/>
              </a:tabLst>
            </a:pPr>
            <a:r>
              <a:rPr lang="en-GB" altLang="en-US" sz="2400"/>
              <a:t>What are the chemical substances</a:t>
            </a:r>
          </a:p>
          <a:p>
            <a:pPr>
              <a:lnSpc>
                <a:spcPct val="85000"/>
              </a:lnSpc>
              <a:tabLst>
                <a:tab pos="717550" algn="l"/>
                <a:tab pos="1441450" algn="l"/>
                <a:tab pos="2165350" algn="l"/>
                <a:tab pos="2889250" algn="l"/>
                <a:tab pos="3613150" algn="l"/>
                <a:tab pos="4337050" algn="l"/>
                <a:tab pos="5060950" algn="l"/>
                <a:tab pos="5784850" algn="l"/>
                <a:tab pos="6508750" algn="l"/>
                <a:tab pos="7232650" algn="l"/>
                <a:tab pos="7956550" algn="l"/>
                <a:tab pos="8080375" algn="l"/>
                <a:tab pos="8529638" algn="l"/>
                <a:tab pos="8978900" algn="l"/>
                <a:tab pos="9428163" algn="l"/>
                <a:tab pos="9877425" algn="l"/>
                <a:tab pos="10326688" algn="l"/>
                <a:tab pos="10775950" algn="l"/>
                <a:tab pos="10779125" algn="l"/>
              </a:tabLst>
            </a:pPr>
            <a:r>
              <a:rPr lang="en-GB" altLang="en-US" sz="2400"/>
              <a:t>What colour would you expect each to appear ?</a:t>
            </a:r>
          </a:p>
        </p:txBody>
      </p:sp>
      <p:graphicFrame>
        <p:nvGraphicFramePr>
          <p:cNvPr id="5124" name="Object 4">
            <a:extLst>
              <a:ext uri="{FF2B5EF4-FFF2-40B4-BE49-F238E27FC236}">
                <a16:creationId xmlns:a16="http://schemas.microsoft.com/office/drawing/2014/main" id="{0A2A7576-6025-9D4E-09F3-87A1A66AE1F3}"/>
              </a:ext>
            </a:extLst>
          </p:cNvPr>
          <p:cNvGraphicFramePr>
            <a:graphicFrameLocks noChangeAspect="1"/>
          </p:cNvGraphicFramePr>
          <p:nvPr/>
        </p:nvGraphicFramePr>
        <p:xfrm>
          <a:off x="1092200" y="1450975"/>
          <a:ext cx="3641725" cy="3014663"/>
        </p:xfrm>
        <a:graphic>
          <a:graphicData uri="http://schemas.openxmlformats.org/presentationml/2006/ole">
            <mc:AlternateContent xmlns:mc="http://schemas.openxmlformats.org/markup-compatibility/2006">
              <mc:Choice xmlns:v="urn:schemas-microsoft-com:vml" Requires="v">
                <p:oleObj r:id="rId3" imgW="3666960" imgH="3038400" progId="">
                  <p:embed/>
                </p:oleObj>
              </mc:Choice>
              <mc:Fallback>
                <p:oleObj r:id="rId3" imgW="3666960" imgH="303840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200" y="1450975"/>
                        <a:ext cx="3641725" cy="30146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5125" name="Object 5">
            <a:extLst>
              <a:ext uri="{FF2B5EF4-FFF2-40B4-BE49-F238E27FC236}">
                <a16:creationId xmlns:a16="http://schemas.microsoft.com/office/drawing/2014/main" id="{C563501D-79DD-C0BD-567C-01A4F1D162FE}"/>
              </a:ext>
            </a:extLst>
          </p:cNvPr>
          <p:cNvGraphicFramePr>
            <a:graphicFrameLocks noChangeAspect="1"/>
          </p:cNvGraphicFramePr>
          <p:nvPr/>
        </p:nvGraphicFramePr>
        <p:xfrm>
          <a:off x="5122863" y="1406525"/>
          <a:ext cx="4106862" cy="3355975"/>
        </p:xfrm>
        <a:graphic>
          <a:graphicData uri="http://schemas.openxmlformats.org/presentationml/2006/ole">
            <mc:AlternateContent xmlns:mc="http://schemas.openxmlformats.org/markup-compatibility/2006">
              <mc:Choice xmlns:v="urn:schemas-microsoft-com:vml" Requires="v">
                <p:oleObj r:id="rId5" imgW="4133880" imgH="3381480" progId="">
                  <p:embed/>
                </p:oleObj>
              </mc:Choice>
              <mc:Fallback>
                <p:oleObj r:id="rId5" imgW="4133880" imgH="3381480"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2863" y="1406525"/>
                        <a:ext cx="4106862" cy="3355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FE0D18C8-8082-0249-1FAE-9169A91B74CC}"/>
              </a:ext>
            </a:extLst>
          </p:cNvPr>
          <p:cNvSpPr>
            <a:spLocks noGrp="1" noChangeArrowheads="1"/>
          </p:cNvSpPr>
          <p:nvPr>
            <p:ph type="title"/>
          </p:nvPr>
        </p:nvSpPr>
        <p:spPr>
          <a:xfrm>
            <a:off x="741363" y="627063"/>
            <a:ext cx="8609012" cy="52228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3200"/>
              <a:t>Does this help ?</a:t>
            </a:r>
          </a:p>
        </p:txBody>
      </p:sp>
      <p:pic>
        <p:nvPicPr>
          <p:cNvPr id="6146" name="Picture 2">
            <a:extLst>
              <a:ext uri="{FF2B5EF4-FFF2-40B4-BE49-F238E27FC236}">
                <a16:creationId xmlns:a16="http://schemas.microsoft.com/office/drawing/2014/main" id="{601C2791-E4A9-3647-28EE-D2D438C73C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2738" y="2794000"/>
            <a:ext cx="3306762" cy="26892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pic>
        <p:nvPicPr>
          <p:cNvPr id="6147" name="Picture 3">
            <a:extLst>
              <a:ext uri="{FF2B5EF4-FFF2-40B4-BE49-F238E27FC236}">
                <a16:creationId xmlns:a16="http://schemas.microsoft.com/office/drawing/2014/main" id="{8EF3B026-D937-C292-72FF-5D9DB3B4AB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2814638"/>
            <a:ext cx="2925762" cy="2667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72D0D01A-F24C-F875-80DA-7A1BAB4A1D78}"/>
              </a:ext>
            </a:extLst>
          </p:cNvPr>
          <p:cNvSpPr>
            <a:spLocks noGrp="1" noChangeArrowheads="1"/>
          </p:cNvSpPr>
          <p:nvPr>
            <p:ph type="title"/>
          </p:nvPr>
        </p:nvSpPr>
        <p:spPr>
          <a:xfrm>
            <a:off x="6243638" y="873125"/>
            <a:ext cx="2435225" cy="1392238"/>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400"/>
              <a:t>Position of samples A and B</a:t>
            </a:r>
          </a:p>
        </p:txBody>
      </p:sp>
      <p:sp>
        <p:nvSpPr>
          <p:cNvPr id="7170" name="Rectangle 2">
            <a:extLst>
              <a:ext uri="{FF2B5EF4-FFF2-40B4-BE49-F238E27FC236}">
                <a16:creationId xmlns:a16="http://schemas.microsoft.com/office/drawing/2014/main" id="{5251C378-7B1E-7E82-7565-8096E3301339}"/>
              </a:ext>
            </a:extLst>
          </p:cNvPr>
          <p:cNvSpPr>
            <a:spLocks noGrp="1" noChangeArrowheads="1"/>
          </p:cNvSpPr>
          <p:nvPr>
            <p:ph type="body" idx="1"/>
          </p:nvPr>
        </p:nvSpPr>
        <p:spPr>
          <a:xfrm>
            <a:off x="7472363" y="4953000"/>
            <a:ext cx="1881187" cy="1914525"/>
          </a:xfrm>
          <a:ln/>
        </p:spPr>
        <p:txBody>
          <a:bodyPr/>
          <a:lstStyle/>
          <a:p>
            <a:endParaRPr lang="en-US" altLang="en-US"/>
          </a:p>
        </p:txBody>
      </p:sp>
      <p:pic>
        <p:nvPicPr>
          <p:cNvPr id="7171" name="Picture 3">
            <a:extLst>
              <a:ext uri="{FF2B5EF4-FFF2-40B4-BE49-F238E27FC236}">
                <a16:creationId xmlns:a16="http://schemas.microsoft.com/office/drawing/2014/main" id="{B05E0A82-7E07-6902-3980-84C3835BE1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138" y="322263"/>
            <a:ext cx="5080000" cy="69802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7172" name="Oval 4">
            <a:extLst>
              <a:ext uri="{FF2B5EF4-FFF2-40B4-BE49-F238E27FC236}">
                <a16:creationId xmlns:a16="http://schemas.microsoft.com/office/drawing/2014/main" id="{102729A4-3984-F412-0F0C-44E9FC98BA6C}"/>
              </a:ext>
            </a:extLst>
          </p:cNvPr>
          <p:cNvSpPr>
            <a:spLocks noChangeArrowheads="1"/>
          </p:cNvSpPr>
          <p:nvPr/>
        </p:nvSpPr>
        <p:spPr bwMode="auto">
          <a:xfrm>
            <a:off x="3386138" y="5440363"/>
            <a:ext cx="1122362" cy="1038225"/>
          </a:xfrm>
          <a:prstGeom prst="ellipse">
            <a:avLst/>
          </a:prstGeom>
          <a:noFill/>
          <a:ln w="720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7173" name="Oval 5">
            <a:extLst>
              <a:ext uri="{FF2B5EF4-FFF2-40B4-BE49-F238E27FC236}">
                <a16:creationId xmlns:a16="http://schemas.microsoft.com/office/drawing/2014/main" id="{807854B9-AD28-897A-E9C1-9AA8E05360DC}"/>
              </a:ext>
            </a:extLst>
          </p:cNvPr>
          <p:cNvSpPr>
            <a:spLocks noChangeArrowheads="1"/>
          </p:cNvSpPr>
          <p:nvPr/>
        </p:nvSpPr>
        <p:spPr bwMode="auto">
          <a:xfrm>
            <a:off x="2349500" y="1354138"/>
            <a:ext cx="804863" cy="635000"/>
          </a:xfrm>
          <a:prstGeom prst="ellipse">
            <a:avLst/>
          </a:prstGeom>
          <a:noFill/>
          <a:ln w="720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500" fill="hold"/>
                                        <p:tgtEl>
                                          <p:spTgt spid="7173"/>
                                        </p:tgtEl>
                                        <p:attrNameLst>
                                          <p:attrName>ppt_x</p:attrName>
                                        </p:attrNameLst>
                                      </p:cBhvr>
                                      <p:tavLst>
                                        <p:tav tm="0">
                                          <p:val>
                                            <p:strVal val="0-#ppt_w/2"/>
                                          </p:val>
                                        </p:tav>
                                        <p:tav tm="100000">
                                          <p:val>
                                            <p:strVal val="#ppt_x"/>
                                          </p:val>
                                        </p:tav>
                                      </p:tavLst>
                                    </p:anim>
                                    <p:anim calcmode="lin" valueType="num">
                                      <p:cBhvr additive="base">
                                        <p:cTn id="8" dur="500" fill="hold"/>
                                        <p:tgtEl>
                                          <p:spTgt spid="717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additive="base">
                                        <p:cTn id="13" dur="500" fill="hold"/>
                                        <p:tgtEl>
                                          <p:spTgt spid="7172"/>
                                        </p:tgtEl>
                                        <p:attrNameLst>
                                          <p:attrName>ppt_x</p:attrName>
                                        </p:attrNameLst>
                                      </p:cBhvr>
                                      <p:tavLst>
                                        <p:tav tm="0">
                                          <p:val>
                                            <p:strVal val="1+#ppt_w/2"/>
                                          </p:val>
                                        </p:tav>
                                        <p:tav tm="100000">
                                          <p:val>
                                            <p:strVal val="#ppt_x"/>
                                          </p:val>
                                        </p:tav>
                                      </p:tavLst>
                                    </p:anim>
                                    <p:anim calcmode="lin" valueType="num">
                                      <p:cBhvr additive="base">
                                        <p:cTn id="14" dur="500" fill="hold"/>
                                        <p:tgtEl>
                                          <p:spTgt spid="71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F8C12F6F-5531-E8BF-F0CA-4170D715C707}"/>
              </a:ext>
            </a:extLst>
          </p:cNvPr>
          <p:cNvSpPr>
            <a:spLocks noGrp="1" noChangeArrowheads="1"/>
          </p:cNvSpPr>
          <p:nvPr>
            <p:ph type="title"/>
          </p:nvPr>
        </p:nvSpPr>
        <p:spPr>
          <a:xfrm>
            <a:off x="6583363" y="627063"/>
            <a:ext cx="2767012" cy="30988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400"/>
              <a:t>Now look at St Peter's Mantle</a:t>
            </a:r>
          </a:p>
        </p:txBody>
      </p:sp>
      <p:sp>
        <p:nvSpPr>
          <p:cNvPr id="8194" name="Rectangle 2">
            <a:extLst>
              <a:ext uri="{FF2B5EF4-FFF2-40B4-BE49-F238E27FC236}">
                <a16:creationId xmlns:a16="http://schemas.microsoft.com/office/drawing/2014/main" id="{BAB5AF96-6FEB-22BF-AF4C-F6D68FCE062B}"/>
              </a:ext>
            </a:extLst>
          </p:cNvPr>
          <p:cNvSpPr>
            <a:spLocks noGrp="1" noChangeArrowheads="1"/>
          </p:cNvSpPr>
          <p:nvPr>
            <p:ph type="body" idx="1"/>
          </p:nvPr>
        </p:nvSpPr>
        <p:spPr>
          <a:xfrm>
            <a:off x="6413500" y="4805363"/>
            <a:ext cx="3111500" cy="2060575"/>
          </a:xfrm>
          <a:ln/>
        </p:spPr>
        <p:txBody>
          <a:bodyPr/>
          <a:lstStyle/>
          <a:p>
            <a:endParaRPr lang="en-US" altLang="en-US"/>
          </a:p>
        </p:txBody>
      </p:sp>
      <p:pic>
        <p:nvPicPr>
          <p:cNvPr id="8195" name="Picture 3">
            <a:extLst>
              <a:ext uri="{FF2B5EF4-FFF2-40B4-BE49-F238E27FC236}">
                <a16:creationId xmlns:a16="http://schemas.microsoft.com/office/drawing/2014/main" id="{7BD9E404-2E85-C2FE-2F97-4F26D66988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0" y="614363"/>
            <a:ext cx="4678363" cy="62928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8196" name="Oval 4">
            <a:extLst>
              <a:ext uri="{FF2B5EF4-FFF2-40B4-BE49-F238E27FC236}">
                <a16:creationId xmlns:a16="http://schemas.microsoft.com/office/drawing/2014/main" id="{D775CF58-5809-EE49-7E0F-13CCC4637E00}"/>
              </a:ext>
            </a:extLst>
          </p:cNvPr>
          <p:cNvSpPr>
            <a:spLocks noChangeArrowheads="1"/>
          </p:cNvSpPr>
          <p:nvPr/>
        </p:nvSpPr>
        <p:spPr bwMode="auto">
          <a:xfrm>
            <a:off x="3641725" y="4318000"/>
            <a:ext cx="1481138" cy="1524000"/>
          </a:xfrm>
          <a:prstGeom prst="ellipse">
            <a:avLst/>
          </a:prstGeom>
          <a:noFill/>
          <a:ln w="720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dissolve">
                                      <p:cBhvr>
                                        <p:cTn id="7" dur="500"/>
                                        <p:tgtEl>
                                          <p:spTgt spid="8196"/>
                                        </p:tgtEl>
                                      </p:cBhvr>
                                    </p:animEffect>
                                  </p:childTnLst>
                                  <p:subTnLst>
                                    <p:audio>
                                      <p:cMediaNode>
                                        <p:cTn display="0" masterRel="sameClick">
                                          <p:stCondLst>
                                            <p:cond evt="begin" delay="0">
                                              <p:tn val="5"/>
                                            </p:cond>
                                          </p:stCondLst>
                                          <p:endCondLst>
                                            <p:cond evt="onStopAudio" delay="0">
                                              <p:tgtEl>
                                                <p:sldTgt/>
                                              </p:tgtEl>
                                            </p:cond>
                                          </p:endCondLst>
                                        </p:cTn>
                                        <p:tgtEl>
                                          <p:sndTgt r:embed="rId3" name="unti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E6C7419D-0678-72BD-CD58-FA4FD626F86C}"/>
              </a:ext>
            </a:extLst>
          </p:cNvPr>
          <p:cNvSpPr>
            <a:spLocks noGrp="1" noChangeArrowheads="1"/>
          </p:cNvSpPr>
          <p:nvPr>
            <p:ph type="title"/>
          </p:nvPr>
        </p:nvSpPr>
        <p:spPr>
          <a:xfrm>
            <a:off x="741363" y="627063"/>
            <a:ext cx="8609012" cy="922337"/>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3200" b="1"/>
              <a:t>L</a:t>
            </a:r>
            <a:r>
              <a:rPr lang="en-GB" altLang="en-US" sz="3200"/>
              <a:t>aser </a:t>
            </a:r>
            <a:r>
              <a:rPr lang="en-GB" altLang="en-US" sz="3200" b="1"/>
              <a:t>M</a:t>
            </a:r>
            <a:r>
              <a:rPr lang="en-GB" altLang="en-US" sz="3200"/>
              <a:t>icrospectral</a:t>
            </a:r>
            <a:r>
              <a:rPr lang="en-GB" altLang="en-US" sz="3200" b="1"/>
              <a:t> A</a:t>
            </a:r>
            <a:r>
              <a:rPr lang="en-GB" altLang="en-US" sz="3200"/>
              <a:t>nalysis</a:t>
            </a:r>
          </a:p>
        </p:txBody>
      </p:sp>
      <p:sp>
        <p:nvSpPr>
          <p:cNvPr id="9218" name="AutoShape 2">
            <a:extLst>
              <a:ext uri="{FF2B5EF4-FFF2-40B4-BE49-F238E27FC236}">
                <a16:creationId xmlns:a16="http://schemas.microsoft.com/office/drawing/2014/main" id="{14780531-C7F2-EFFE-E2EA-31596273C5E0}"/>
              </a:ext>
            </a:extLst>
          </p:cNvPr>
          <p:cNvSpPr>
            <a:spLocks noChangeArrowheads="1"/>
          </p:cNvSpPr>
          <p:nvPr/>
        </p:nvSpPr>
        <p:spPr bwMode="auto">
          <a:xfrm>
            <a:off x="1703388" y="3471863"/>
            <a:ext cx="412750" cy="647700"/>
          </a:xfrm>
          <a:prstGeom prst="roundRect">
            <a:avLst>
              <a:gd name="adj" fmla="val 384"/>
            </a:avLst>
          </a:prstGeom>
          <a:solidFill>
            <a:srgbClr val="FFFF00"/>
          </a:solidFill>
          <a:ln w="9360">
            <a:solidFill>
              <a:srgbClr val="000000"/>
            </a:solidFill>
            <a:round/>
            <a:headEnd/>
            <a:tailEnd/>
          </a:ln>
        </p:spPr>
        <p:txBody>
          <a:bodyPr wrap="none" anchor="ctr"/>
          <a:lstStyle/>
          <a:p>
            <a:endParaRPr lang="en-GB"/>
          </a:p>
        </p:txBody>
      </p:sp>
      <p:sp>
        <p:nvSpPr>
          <p:cNvPr id="9219" name="Line 3">
            <a:extLst>
              <a:ext uri="{FF2B5EF4-FFF2-40B4-BE49-F238E27FC236}">
                <a16:creationId xmlns:a16="http://schemas.microsoft.com/office/drawing/2014/main" id="{5FAE4051-BB74-00B9-9CAD-90803ECC8E7A}"/>
              </a:ext>
            </a:extLst>
          </p:cNvPr>
          <p:cNvSpPr>
            <a:spLocks noChangeShapeType="1"/>
          </p:cNvSpPr>
          <p:nvPr/>
        </p:nvSpPr>
        <p:spPr bwMode="auto">
          <a:xfrm flipH="1">
            <a:off x="2201863" y="2373313"/>
            <a:ext cx="506412" cy="1279525"/>
          </a:xfrm>
          <a:prstGeom prst="line">
            <a:avLst/>
          </a:prstGeom>
          <a:noFill/>
          <a:ln w="9360">
            <a:solidFill>
              <a:srgbClr val="00DC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20" name="Text Box 4">
            <a:extLst>
              <a:ext uri="{FF2B5EF4-FFF2-40B4-BE49-F238E27FC236}">
                <a16:creationId xmlns:a16="http://schemas.microsoft.com/office/drawing/2014/main" id="{CC0AC8A2-D93F-0F27-F7D6-704B0935578C}"/>
              </a:ext>
            </a:extLst>
          </p:cNvPr>
          <p:cNvSpPr txBox="1">
            <a:spLocks noChangeArrowheads="1"/>
          </p:cNvSpPr>
          <p:nvPr/>
        </p:nvSpPr>
        <p:spPr bwMode="auto">
          <a:xfrm>
            <a:off x="2359025" y="1557338"/>
            <a:ext cx="12779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sz="3200">
                <a:solidFill>
                  <a:srgbClr val="000000"/>
                </a:solidFill>
              </a:rPr>
              <a:t>Laser light</a:t>
            </a:r>
          </a:p>
        </p:txBody>
      </p:sp>
      <p:sp>
        <p:nvSpPr>
          <p:cNvPr id="9221" name="AutoShape 5">
            <a:extLst>
              <a:ext uri="{FF2B5EF4-FFF2-40B4-BE49-F238E27FC236}">
                <a16:creationId xmlns:a16="http://schemas.microsoft.com/office/drawing/2014/main" id="{8C1298DE-7642-5002-7FEC-EFA205C986CE}"/>
              </a:ext>
            </a:extLst>
          </p:cNvPr>
          <p:cNvSpPr>
            <a:spLocks noChangeArrowheads="1"/>
          </p:cNvSpPr>
          <p:nvPr/>
        </p:nvSpPr>
        <p:spPr bwMode="auto">
          <a:xfrm>
            <a:off x="3365500" y="2824163"/>
            <a:ext cx="87313" cy="557212"/>
          </a:xfrm>
          <a:prstGeom prst="roundRect">
            <a:avLst>
              <a:gd name="adj" fmla="val 1852"/>
            </a:avLst>
          </a:prstGeom>
          <a:solidFill>
            <a:srgbClr val="000000"/>
          </a:solidFill>
          <a:ln w="9360">
            <a:solidFill>
              <a:srgbClr val="000000"/>
            </a:solidFill>
            <a:round/>
            <a:headEnd/>
            <a:tailEnd/>
          </a:ln>
        </p:spPr>
        <p:txBody>
          <a:bodyPr wrap="none" anchor="ctr"/>
          <a:lstStyle/>
          <a:p>
            <a:endParaRPr lang="en-GB"/>
          </a:p>
        </p:txBody>
      </p:sp>
      <p:sp>
        <p:nvSpPr>
          <p:cNvPr id="9222" name="AutoShape 6">
            <a:extLst>
              <a:ext uri="{FF2B5EF4-FFF2-40B4-BE49-F238E27FC236}">
                <a16:creationId xmlns:a16="http://schemas.microsoft.com/office/drawing/2014/main" id="{8636D351-00C7-4E8E-5D94-6E20B1C81C0C}"/>
              </a:ext>
            </a:extLst>
          </p:cNvPr>
          <p:cNvSpPr>
            <a:spLocks noChangeArrowheads="1"/>
          </p:cNvSpPr>
          <p:nvPr/>
        </p:nvSpPr>
        <p:spPr bwMode="auto">
          <a:xfrm>
            <a:off x="3365500" y="4208463"/>
            <a:ext cx="87313" cy="584200"/>
          </a:xfrm>
          <a:prstGeom prst="roundRect">
            <a:avLst>
              <a:gd name="adj" fmla="val 1852"/>
            </a:avLst>
          </a:prstGeom>
          <a:solidFill>
            <a:srgbClr val="000000"/>
          </a:solidFill>
          <a:ln w="9360">
            <a:solidFill>
              <a:srgbClr val="000000"/>
            </a:solidFill>
            <a:round/>
            <a:headEnd/>
            <a:tailEnd/>
          </a:ln>
        </p:spPr>
        <p:txBody>
          <a:bodyPr wrap="none" anchor="ctr"/>
          <a:lstStyle/>
          <a:p>
            <a:endParaRPr lang="en-GB"/>
          </a:p>
        </p:txBody>
      </p:sp>
      <p:sp>
        <p:nvSpPr>
          <p:cNvPr id="9223" name="Oval 7">
            <a:extLst>
              <a:ext uri="{FF2B5EF4-FFF2-40B4-BE49-F238E27FC236}">
                <a16:creationId xmlns:a16="http://schemas.microsoft.com/office/drawing/2014/main" id="{2C199104-BE16-37C4-6B12-56448B2D6EE6}"/>
              </a:ext>
            </a:extLst>
          </p:cNvPr>
          <p:cNvSpPr>
            <a:spLocks noChangeArrowheads="1"/>
          </p:cNvSpPr>
          <p:nvPr/>
        </p:nvSpPr>
        <p:spPr bwMode="auto">
          <a:xfrm>
            <a:off x="2162175" y="3598863"/>
            <a:ext cx="1052513" cy="284162"/>
          </a:xfrm>
          <a:prstGeom prst="ellipse">
            <a:avLst/>
          </a:prstGeom>
          <a:solidFill>
            <a:srgbClr val="FFFF66"/>
          </a:solidFill>
          <a:ln w="9360">
            <a:solidFill>
              <a:srgbClr val="FFFFFF"/>
            </a:solidFill>
            <a:round/>
            <a:headEnd/>
            <a:tailEnd/>
          </a:ln>
        </p:spPr>
        <p:txBody>
          <a:bodyPr wrap="none" anchor="ctr"/>
          <a:lstStyle/>
          <a:p>
            <a:endParaRPr lang="en-GB"/>
          </a:p>
        </p:txBody>
      </p:sp>
      <p:grpSp>
        <p:nvGrpSpPr>
          <p:cNvPr id="9224" name="Group 8">
            <a:extLst>
              <a:ext uri="{FF2B5EF4-FFF2-40B4-BE49-F238E27FC236}">
                <a16:creationId xmlns:a16="http://schemas.microsoft.com/office/drawing/2014/main" id="{DA3F84CA-D5ED-03C6-47F9-85E88D6EF592}"/>
              </a:ext>
            </a:extLst>
          </p:cNvPr>
          <p:cNvGrpSpPr>
            <a:grpSpLocks/>
          </p:cNvGrpSpPr>
          <p:nvPr/>
        </p:nvGrpSpPr>
        <p:grpSpPr bwMode="auto">
          <a:xfrm>
            <a:off x="2879725" y="5041900"/>
            <a:ext cx="1685925" cy="466725"/>
            <a:chOff x="1814" y="3176"/>
            <a:chExt cx="1062" cy="294"/>
          </a:xfrm>
        </p:grpSpPr>
        <p:sp>
          <p:nvSpPr>
            <p:cNvPr id="9225" name="AutoShape 9">
              <a:extLst>
                <a:ext uri="{FF2B5EF4-FFF2-40B4-BE49-F238E27FC236}">
                  <a16:creationId xmlns:a16="http://schemas.microsoft.com/office/drawing/2014/main" id="{A2FC5C5C-2039-D5D0-ED4F-B8259DF7798E}"/>
                </a:ext>
              </a:extLst>
            </p:cNvPr>
            <p:cNvSpPr>
              <a:spLocks noChangeArrowheads="1"/>
            </p:cNvSpPr>
            <p:nvPr/>
          </p:nvSpPr>
          <p:spPr bwMode="auto">
            <a:xfrm>
              <a:off x="1814" y="3176"/>
              <a:ext cx="1063" cy="295"/>
            </a:xfrm>
            <a:prstGeom prst="roundRect">
              <a:avLst>
                <a:gd name="adj" fmla="val 33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GB"/>
            </a:p>
          </p:txBody>
        </p:sp>
        <p:sp>
          <p:nvSpPr>
            <p:cNvPr id="9226" name="AutoShape 10">
              <a:extLst>
                <a:ext uri="{FF2B5EF4-FFF2-40B4-BE49-F238E27FC236}">
                  <a16:creationId xmlns:a16="http://schemas.microsoft.com/office/drawing/2014/main" id="{448CAEFA-FCF6-5C6F-E473-E3084C6F8B97}"/>
                </a:ext>
              </a:extLst>
            </p:cNvPr>
            <p:cNvSpPr>
              <a:spLocks noChangeArrowheads="1"/>
            </p:cNvSpPr>
            <p:nvPr/>
          </p:nvSpPr>
          <p:spPr bwMode="auto">
            <a:xfrm>
              <a:off x="1814" y="3176"/>
              <a:ext cx="1063" cy="295"/>
            </a:xfrm>
            <a:prstGeom prst="roundRect">
              <a:avLst>
                <a:gd name="adj" fmla="val 338"/>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sz="3200">
                  <a:solidFill>
                    <a:srgbClr val="000000"/>
                  </a:solidFill>
                </a:rPr>
                <a:t>Electrodes</a:t>
              </a:r>
            </a:p>
          </p:txBody>
        </p:sp>
      </p:grpSp>
      <p:sp>
        <p:nvSpPr>
          <p:cNvPr id="9227" name="Freeform 11">
            <a:extLst>
              <a:ext uri="{FF2B5EF4-FFF2-40B4-BE49-F238E27FC236}">
                <a16:creationId xmlns:a16="http://schemas.microsoft.com/office/drawing/2014/main" id="{4EF3C5C0-DD16-1332-B41F-7F37A52D3406}"/>
              </a:ext>
            </a:extLst>
          </p:cNvPr>
          <p:cNvSpPr>
            <a:spLocks noChangeArrowheads="1"/>
          </p:cNvSpPr>
          <p:nvPr/>
        </p:nvSpPr>
        <p:spPr bwMode="auto">
          <a:xfrm>
            <a:off x="3316288" y="3398838"/>
            <a:ext cx="249237" cy="842962"/>
          </a:xfrm>
          <a:custGeom>
            <a:avLst/>
            <a:gdLst>
              <a:gd name="T0" fmla="*/ 277 w 692"/>
              <a:gd name="T1" fmla="*/ 0 h 2342"/>
              <a:gd name="T2" fmla="*/ 0 w 692"/>
              <a:gd name="T3" fmla="*/ 981 h 2342"/>
              <a:gd name="T4" fmla="*/ 474 w 692"/>
              <a:gd name="T5" fmla="*/ 1151 h 2342"/>
              <a:gd name="T6" fmla="*/ 235 w 692"/>
              <a:gd name="T7" fmla="*/ 2190 h 2342"/>
              <a:gd name="T8" fmla="*/ 218 w 692"/>
              <a:gd name="T9" fmla="*/ 2341 h 2342"/>
              <a:gd name="T10" fmla="*/ 691 w 692"/>
              <a:gd name="T11" fmla="*/ 1020 h 2342"/>
              <a:gd name="T12" fmla="*/ 238 w 692"/>
              <a:gd name="T13" fmla="*/ 849 h 2342"/>
              <a:gd name="T14" fmla="*/ 277 w 692"/>
              <a:gd name="T15" fmla="*/ 0 h 2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2" h="2342">
                <a:moveTo>
                  <a:pt x="277" y="0"/>
                </a:moveTo>
                <a:lnTo>
                  <a:pt x="0" y="981"/>
                </a:lnTo>
                <a:lnTo>
                  <a:pt x="474" y="1151"/>
                </a:lnTo>
                <a:lnTo>
                  <a:pt x="235" y="2190"/>
                </a:lnTo>
                <a:lnTo>
                  <a:pt x="218" y="2341"/>
                </a:lnTo>
                <a:lnTo>
                  <a:pt x="691" y="1020"/>
                </a:lnTo>
                <a:lnTo>
                  <a:pt x="238" y="849"/>
                </a:lnTo>
                <a:lnTo>
                  <a:pt x="277" y="0"/>
                </a:lnTo>
              </a:path>
            </a:pathLst>
          </a:custGeom>
          <a:solidFill>
            <a:srgbClr val="FF0000"/>
          </a:solidFill>
          <a:ln w="9360">
            <a:solidFill>
              <a:srgbClr val="000000"/>
            </a:solidFill>
            <a:round/>
            <a:headEnd/>
            <a:tailEnd/>
          </a:ln>
        </p:spPr>
        <p:txBody>
          <a:bodyPr wrap="none" anchor="ctr"/>
          <a:lstStyle/>
          <a:p>
            <a:endParaRPr lang="en-GB"/>
          </a:p>
        </p:txBody>
      </p:sp>
      <p:sp>
        <p:nvSpPr>
          <p:cNvPr id="9228" name="Freeform 12">
            <a:extLst>
              <a:ext uri="{FF2B5EF4-FFF2-40B4-BE49-F238E27FC236}">
                <a16:creationId xmlns:a16="http://schemas.microsoft.com/office/drawing/2014/main" id="{B0A45EFB-B5EF-8FD3-4FBB-12609E259C43}"/>
              </a:ext>
            </a:extLst>
          </p:cNvPr>
          <p:cNvSpPr>
            <a:spLocks noChangeArrowheads="1"/>
          </p:cNvSpPr>
          <p:nvPr/>
        </p:nvSpPr>
        <p:spPr bwMode="auto">
          <a:xfrm>
            <a:off x="5722938" y="3475038"/>
            <a:ext cx="2363787" cy="1506537"/>
          </a:xfrm>
          <a:custGeom>
            <a:avLst/>
            <a:gdLst>
              <a:gd name="T0" fmla="*/ 10 w 6567"/>
              <a:gd name="T1" fmla="*/ 58 h 4186"/>
              <a:gd name="T2" fmla="*/ 0 w 6567"/>
              <a:gd name="T3" fmla="*/ 1519 h 4186"/>
              <a:gd name="T4" fmla="*/ 2904 w 6567"/>
              <a:gd name="T5" fmla="*/ 1515 h 4186"/>
              <a:gd name="T6" fmla="*/ 3971 w 6567"/>
              <a:gd name="T7" fmla="*/ 2304 h 4186"/>
              <a:gd name="T8" fmla="*/ 3959 w 6567"/>
              <a:gd name="T9" fmla="*/ 4106 h 4186"/>
              <a:gd name="T10" fmla="*/ 6566 w 6567"/>
              <a:gd name="T11" fmla="*/ 4185 h 4186"/>
              <a:gd name="T12" fmla="*/ 6566 w 6567"/>
              <a:gd name="T13" fmla="*/ 0 h 4186"/>
              <a:gd name="T14" fmla="*/ 3479 w 6567"/>
              <a:gd name="T15" fmla="*/ 39 h 4186"/>
              <a:gd name="T16" fmla="*/ 10 w 6567"/>
              <a:gd name="T17" fmla="*/ 28 h 4186"/>
              <a:gd name="T18" fmla="*/ 10 w 6567"/>
              <a:gd name="T19" fmla="*/ 58 h 4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67" h="4186">
                <a:moveTo>
                  <a:pt x="10" y="58"/>
                </a:moveTo>
                <a:lnTo>
                  <a:pt x="0" y="1519"/>
                </a:lnTo>
                <a:lnTo>
                  <a:pt x="2904" y="1515"/>
                </a:lnTo>
                <a:lnTo>
                  <a:pt x="3971" y="2304"/>
                </a:lnTo>
                <a:lnTo>
                  <a:pt x="3959" y="4106"/>
                </a:lnTo>
                <a:lnTo>
                  <a:pt x="6566" y="4185"/>
                </a:lnTo>
                <a:lnTo>
                  <a:pt x="6566" y="0"/>
                </a:lnTo>
                <a:lnTo>
                  <a:pt x="3479" y="39"/>
                </a:lnTo>
                <a:lnTo>
                  <a:pt x="10" y="28"/>
                </a:lnTo>
                <a:lnTo>
                  <a:pt x="10" y="58"/>
                </a:lnTo>
              </a:path>
            </a:pathLst>
          </a:custGeom>
          <a:solidFill>
            <a:srgbClr val="B3B3B3"/>
          </a:solidFill>
          <a:ln w="9360">
            <a:solidFill>
              <a:srgbClr val="000000"/>
            </a:solidFill>
            <a:round/>
            <a:headEnd/>
            <a:tailEnd/>
          </a:ln>
        </p:spPr>
        <p:txBody>
          <a:bodyPr wrap="none" anchor="ctr"/>
          <a:lstStyle/>
          <a:p>
            <a:endParaRPr lang="en-GB"/>
          </a:p>
        </p:txBody>
      </p:sp>
      <p:sp>
        <p:nvSpPr>
          <p:cNvPr id="9229" name="Text Box 13">
            <a:extLst>
              <a:ext uri="{FF2B5EF4-FFF2-40B4-BE49-F238E27FC236}">
                <a16:creationId xmlns:a16="http://schemas.microsoft.com/office/drawing/2014/main" id="{A39FC1D2-3926-0CA5-AFD2-F396E51DEC6B}"/>
              </a:ext>
            </a:extLst>
          </p:cNvPr>
          <p:cNvSpPr txBox="1">
            <a:spLocks noChangeArrowheads="1"/>
          </p:cNvSpPr>
          <p:nvPr/>
        </p:nvSpPr>
        <p:spPr bwMode="auto">
          <a:xfrm>
            <a:off x="6324600" y="5168900"/>
            <a:ext cx="2560638"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sz="3200">
                <a:solidFill>
                  <a:srgbClr val="000000"/>
                </a:solidFill>
              </a:rPr>
              <a:t>Spectrometer</a:t>
            </a:r>
          </a:p>
        </p:txBody>
      </p:sp>
      <p:sp>
        <p:nvSpPr>
          <p:cNvPr id="9230" name="Text Box 14">
            <a:extLst>
              <a:ext uri="{FF2B5EF4-FFF2-40B4-BE49-F238E27FC236}">
                <a16:creationId xmlns:a16="http://schemas.microsoft.com/office/drawing/2014/main" id="{D6D054DA-BBE5-C7BA-93D8-4EB0A22BFC4D}"/>
              </a:ext>
            </a:extLst>
          </p:cNvPr>
          <p:cNvSpPr txBox="1">
            <a:spLocks noChangeArrowheads="1"/>
          </p:cNvSpPr>
          <p:nvPr/>
        </p:nvSpPr>
        <p:spPr bwMode="auto">
          <a:xfrm>
            <a:off x="1160463" y="4271963"/>
            <a:ext cx="138430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sz="3200">
                <a:solidFill>
                  <a:srgbClr val="000000"/>
                </a:solidFill>
              </a:rPr>
              <a:t>Paint </a:t>
            </a:r>
          </a:p>
          <a:p>
            <a:pPr eaLnBrk="1">
              <a:lnSpc>
                <a:spcPct val="95000"/>
              </a:lnSpc>
              <a:buClr>
                <a:srgbClr val="000000"/>
              </a:buClr>
              <a:buSzPct val="45000"/>
              <a:buFont typeface="StarSymbol" charset="0"/>
              <a:buNone/>
            </a:pPr>
            <a:r>
              <a:rPr lang="en-GB" altLang="en-US" sz="3200">
                <a:solidFill>
                  <a:srgbClr val="000000"/>
                </a:solidFill>
              </a:rPr>
              <a:t>Sample</a:t>
            </a:r>
          </a:p>
        </p:txBody>
      </p:sp>
      <p:sp>
        <p:nvSpPr>
          <p:cNvPr id="9231" name="Line 15">
            <a:extLst>
              <a:ext uri="{FF2B5EF4-FFF2-40B4-BE49-F238E27FC236}">
                <a16:creationId xmlns:a16="http://schemas.microsoft.com/office/drawing/2014/main" id="{FEB31C68-BDA2-8FFA-83CF-7E0E9C0A2520}"/>
              </a:ext>
            </a:extLst>
          </p:cNvPr>
          <p:cNvSpPr>
            <a:spLocks noChangeShapeType="1"/>
          </p:cNvSpPr>
          <p:nvPr/>
        </p:nvSpPr>
        <p:spPr bwMode="auto">
          <a:xfrm>
            <a:off x="3597275" y="3767138"/>
            <a:ext cx="3797300" cy="1587"/>
          </a:xfrm>
          <a:prstGeom prst="line">
            <a:avLst/>
          </a:prstGeom>
          <a:noFill/>
          <a:ln w="9360">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32" name="AutoShape 16">
            <a:extLst>
              <a:ext uri="{FF2B5EF4-FFF2-40B4-BE49-F238E27FC236}">
                <a16:creationId xmlns:a16="http://schemas.microsoft.com/office/drawing/2014/main" id="{9511978A-044C-2316-B672-7791A16B159D}"/>
              </a:ext>
            </a:extLst>
          </p:cNvPr>
          <p:cNvSpPr>
            <a:spLocks noChangeArrowheads="1"/>
          </p:cNvSpPr>
          <p:nvPr/>
        </p:nvSpPr>
        <p:spPr bwMode="auto">
          <a:xfrm>
            <a:off x="2486025" y="788988"/>
            <a:ext cx="5045075" cy="625475"/>
          </a:xfrm>
          <a:prstGeom prst="roundRect">
            <a:avLst>
              <a:gd name="adj" fmla="val 250"/>
            </a:avLst>
          </a:prstGeom>
          <a:noFill/>
          <a:ln w="936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9233" name="AutoShape 17">
            <a:extLst>
              <a:ext uri="{FF2B5EF4-FFF2-40B4-BE49-F238E27FC236}">
                <a16:creationId xmlns:a16="http://schemas.microsoft.com/office/drawing/2014/main" id="{65E565D9-CA21-E81D-CECB-CDDB0EA23E7E}"/>
              </a:ext>
            </a:extLst>
          </p:cNvPr>
          <p:cNvSpPr>
            <a:spLocks noChangeArrowheads="1"/>
          </p:cNvSpPr>
          <p:nvPr/>
        </p:nvSpPr>
        <p:spPr bwMode="auto">
          <a:xfrm>
            <a:off x="5672138" y="5865813"/>
            <a:ext cx="3333750" cy="606425"/>
          </a:xfrm>
          <a:prstGeom prst="roundRect">
            <a:avLst>
              <a:gd name="adj" fmla="val 259"/>
            </a:avLst>
          </a:prstGeom>
          <a:solidFill>
            <a:srgbClr val="808080"/>
          </a:solidFill>
          <a:ln w="9360">
            <a:solidFill>
              <a:srgbClr val="000000"/>
            </a:solidFill>
            <a:round/>
            <a:headEnd/>
            <a:tailEnd/>
          </a:ln>
        </p:spPr>
        <p:txBody>
          <a:bodyPr wrap="none" anchor="ctr"/>
          <a:lstStyle/>
          <a:p>
            <a:endParaRPr lang="en-GB"/>
          </a:p>
        </p:txBody>
      </p:sp>
      <p:sp>
        <p:nvSpPr>
          <p:cNvPr id="9234" name="Line 18">
            <a:extLst>
              <a:ext uri="{FF2B5EF4-FFF2-40B4-BE49-F238E27FC236}">
                <a16:creationId xmlns:a16="http://schemas.microsoft.com/office/drawing/2014/main" id="{F8369F0A-1643-99B8-E68F-501F769B0FB4}"/>
              </a:ext>
            </a:extLst>
          </p:cNvPr>
          <p:cNvSpPr>
            <a:spLocks noChangeShapeType="1"/>
          </p:cNvSpPr>
          <p:nvPr/>
        </p:nvSpPr>
        <p:spPr bwMode="auto">
          <a:xfrm>
            <a:off x="6402388" y="5861050"/>
            <a:ext cx="1587" cy="615950"/>
          </a:xfrm>
          <a:prstGeom prst="line">
            <a:avLst/>
          </a:prstGeom>
          <a:noFill/>
          <a:ln w="9360">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35" name="Line 19">
            <a:extLst>
              <a:ext uri="{FF2B5EF4-FFF2-40B4-BE49-F238E27FC236}">
                <a16:creationId xmlns:a16="http://schemas.microsoft.com/office/drawing/2014/main" id="{F7D5F117-A7E3-952D-94ED-DB22B2337EEA}"/>
              </a:ext>
            </a:extLst>
          </p:cNvPr>
          <p:cNvSpPr>
            <a:spLocks noChangeShapeType="1"/>
          </p:cNvSpPr>
          <p:nvPr/>
        </p:nvSpPr>
        <p:spPr bwMode="auto">
          <a:xfrm>
            <a:off x="6911975" y="5861050"/>
            <a:ext cx="1588" cy="615950"/>
          </a:xfrm>
          <a:prstGeom prst="line">
            <a:avLst/>
          </a:prstGeom>
          <a:noFill/>
          <a:ln w="936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36" name="Line 20">
            <a:extLst>
              <a:ext uri="{FF2B5EF4-FFF2-40B4-BE49-F238E27FC236}">
                <a16:creationId xmlns:a16="http://schemas.microsoft.com/office/drawing/2014/main" id="{BA6D2D36-B688-B05C-41AB-3FFD4B09DDFB}"/>
              </a:ext>
            </a:extLst>
          </p:cNvPr>
          <p:cNvSpPr>
            <a:spLocks noChangeShapeType="1"/>
          </p:cNvSpPr>
          <p:nvPr/>
        </p:nvSpPr>
        <p:spPr bwMode="auto">
          <a:xfrm>
            <a:off x="7896225" y="5861050"/>
            <a:ext cx="1588" cy="611188"/>
          </a:xfrm>
          <a:prstGeom prst="line">
            <a:avLst/>
          </a:prstGeom>
          <a:noFill/>
          <a:ln w="9360">
            <a:solidFill>
              <a:srgbClr val="00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9237" name="Freeform 21">
            <a:extLst>
              <a:ext uri="{FF2B5EF4-FFF2-40B4-BE49-F238E27FC236}">
                <a16:creationId xmlns:a16="http://schemas.microsoft.com/office/drawing/2014/main" id="{2C280204-4FC0-5168-CFF2-A6E6EF5CA9EF}"/>
              </a:ext>
            </a:extLst>
          </p:cNvPr>
          <p:cNvSpPr>
            <a:spLocks noChangeArrowheads="1"/>
          </p:cNvSpPr>
          <p:nvPr/>
        </p:nvSpPr>
        <p:spPr bwMode="auto">
          <a:xfrm>
            <a:off x="7154863" y="3505200"/>
            <a:ext cx="771525" cy="693738"/>
          </a:xfrm>
          <a:custGeom>
            <a:avLst/>
            <a:gdLst>
              <a:gd name="T0" fmla="*/ 1254 w 2143"/>
              <a:gd name="T1" fmla="*/ 0 h 1927"/>
              <a:gd name="T2" fmla="*/ 0 w 2143"/>
              <a:gd name="T3" fmla="*/ 1659 h 1927"/>
              <a:gd name="T4" fmla="*/ 2142 w 2143"/>
              <a:gd name="T5" fmla="*/ 1926 h 1927"/>
              <a:gd name="T6" fmla="*/ 1254 w 2143"/>
              <a:gd name="T7" fmla="*/ 0 h 1927"/>
            </a:gdLst>
            <a:ahLst/>
            <a:cxnLst>
              <a:cxn ang="0">
                <a:pos x="T0" y="T1"/>
              </a:cxn>
              <a:cxn ang="0">
                <a:pos x="T2" y="T3"/>
              </a:cxn>
              <a:cxn ang="0">
                <a:pos x="T4" y="T5"/>
              </a:cxn>
              <a:cxn ang="0">
                <a:pos x="T6" y="T7"/>
              </a:cxn>
            </a:cxnLst>
            <a:rect l="0" t="0" r="r" b="b"/>
            <a:pathLst>
              <a:path w="2143" h="1927">
                <a:moveTo>
                  <a:pt x="1254" y="0"/>
                </a:moveTo>
                <a:lnTo>
                  <a:pt x="0" y="1659"/>
                </a:lnTo>
                <a:lnTo>
                  <a:pt x="2142" y="1926"/>
                </a:lnTo>
                <a:lnTo>
                  <a:pt x="1254" y="0"/>
                </a:lnTo>
              </a:path>
            </a:pathLst>
          </a:custGeom>
          <a:solidFill>
            <a:srgbClr val="00B8FF"/>
          </a:solidFill>
          <a:ln w="9360">
            <a:solidFill>
              <a:srgbClr val="000000"/>
            </a:solidFill>
            <a:round/>
            <a:headEnd/>
            <a:tailEnd/>
          </a:ln>
        </p:spPr>
        <p:txBody>
          <a:bodyPr wrap="none" anchor="ctr"/>
          <a:lstStyle/>
          <a:p>
            <a:endParaRPr lang="en-GB"/>
          </a:p>
        </p:txBody>
      </p:sp>
      <p:sp>
        <p:nvSpPr>
          <p:cNvPr id="9238" name="Line 22">
            <a:extLst>
              <a:ext uri="{FF2B5EF4-FFF2-40B4-BE49-F238E27FC236}">
                <a16:creationId xmlns:a16="http://schemas.microsoft.com/office/drawing/2014/main" id="{432922BE-AA76-9BF8-8D97-737B409D1581}"/>
              </a:ext>
            </a:extLst>
          </p:cNvPr>
          <p:cNvSpPr>
            <a:spLocks noChangeShapeType="1"/>
          </p:cNvSpPr>
          <p:nvPr/>
        </p:nvSpPr>
        <p:spPr bwMode="auto">
          <a:xfrm>
            <a:off x="7399338" y="3775075"/>
            <a:ext cx="266700" cy="390525"/>
          </a:xfrm>
          <a:prstGeom prst="line">
            <a:avLst/>
          </a:prstGeom>
          <a:noFill/>
          <a:ln w="936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39" name="Line 23">
            <a:extLst>
              <a:ext uri="{FF2B5EF4-FFF2-40B4-BE49-F238E27FC236}">
                <a16:creationId xmlns:a16="http://schemas.microsoft.com/office/drawing/2014/main" id="{D990EC6A-11D4-1195-666F-F785336E24D6}"/>
              </a:ext>
            </a:extLst>
          </p:cNvPr>
          <p:cNvSpPr>
            <a:spLocks noChangeShapeType="1"/>
          </p:cNvSpPr>
          <p:nvPr/>
        </p:nvSpPr>
        <p:spPr bwMode="auto">
          <a:xfrm>
            <a:off x="7662863" y="4168775"/>
            <a:ext cx="163512" cy="817563"/>
          </a:xfrm>
          <a:prstGeom prst="line">
            <a:avLst/>
          </a:prstGeom>
          <a:noFill/>
          <a:ln w="936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40" name="Line 24">
            <a:extLst>
              <a:ext uri="{FF2B5EF4-FFF2-40B4-BE49-F238E27FC236}">
                <a16:creationId xmlns:a16="http://schemas.microsoft.com/office/drawing/2014/main" id="{BC9E9FDD-0833-9605-51BC-7F6D74D92594}"/>
              </a:ext>
            </a:extLst>
          </p:cNvPr>
          <p:cNvSpPr>
            <a:spLocks noChangeShapeType="1"/>
          </p:cNvSpPr>
          <p:nvPr/>
        </p:nvSpPr>
        <p:spPr bwMode="auto">
          <a:xfrm>
            <a:off x="7399338" y="3781425"/>
            <a:ext cx="103187" cy="366713"/>
          </a:xfrm>
          <a:prstGeom prst="line">
            <a:avLst/>
          </a:prstGeom>
          <a:noFill/>
          <a:ln w="936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41" name="Line 25">
            <a:extLst>
              <a:ext uri="{FF2B5EF4-FFF2-40B4-BE49-F238E27FC236}">
                <a16:creationId xmlns:a16="http://schemas.microsoft.com/office/drawing/2014/main" id="{77B75431-DF45-0C52-74CB-36601547E8E8}"/>
              </a:ext>
            </a:extLst>
          </p:cNvPr>
          <p:cNvSpPr>
            <a:spLocks noChangeShapeType="1"/>
          </p:cNvSpPr>
          <p:nvPr/>
        </p:nvSpPr>
        <p:spPr bwMode="auto">
          <a:xfrm flipH="1">
            <a:off x="7369175" y="4140200"/>
            <a:ext cx="138113" cy="828675"/>
          </a:xfrm>
          <a:prstGeom prst="line">
            <a:avLst/>
          </a:prstGeom>
          <a:noFill/>
          <a:ln w="936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500" fill="hold"/>
                                        <p:tgtEl>
                                          <p:spTgt spid="9219"/>
                                        </p:tgtEl>
                                        <p:attrNameLst>
                                          <p:attrName>ppt_x</p:attrName>
                                        </p:attrNameLst>
                                      </p:cBhvr>
                                      <p:tavLst>
                                        <p:tav tm="0">
                                          <p:val>
                                            <p:strVal val="#ppt_x"/>
                                          </p:val>
                                        </p:tav>
                                        <p:tav tm="100000">
                                          <p:val>
                                            <p:strVal val="#ppt_x"/>
                                          </p:val>
                                        </p:tav>
                                      </p:tavLst>
                                    </p:anim>
                                    <p:anim calcmode="lin" valueType="num">
                                      <p:cBhvr>
                                        <p:cTn id="8" dur="500" fill="hold"/>
                                        <p:tgtEl>
                                          <p:spTgt spid="9219"/>
                                        </p:tgtEl>
                                        <p:attrNameLst>
                                          <p:attrName>ppt_y</p:attrName>
                                        </p:attrNameLst>
                                      </p:cBhvr>
                                      <p:tavLst>
                                        <p:tav tm="0">
                                          <p:val>
                                            <p:strVal val="#ppt_y-#ppt_h/2"/>
                                          </p:val>
                                        </p:tav>
                                        <p:tav tm="100000">
                                          <p:val>
                                            <p:strVal val="#ppt_y"/>
                                          </p:val>
                                        </p:tav>
                                      </p:tavLst>
                                    </p:anim>
                                    <p:anim calcmode="lin" valueType="num">
                                      <p:cBhvr>
                                        <p:cTn id="9" dur="500" fill="hold"/>
                                        <p:tgtEl>
                                          <p:spTgt spid="9219"/>
                                        </p:tgtEl>
                                        <p:attrNameLst>
                                          <p:attrName>ppt_w</p:attrName>
                                        </p:attrNameLst>
                                      </p:cBhvr>
                                      <p:tavLst>
                                        <p:tav tm="0">
                                          <p:val>
                                            <p:strVal val="#ppt_w"/>
                                          </p:val>
                                        </p:tav>
                                        <p:tav tm="100000">
                                          <p:val>
                                            <p:strVal val="#ppt_w"/>
                                          </p:val>
                                        </p:tav>
                                      </p:tavLst>
                                    </p:anim>
                                    <p:anim calcmode="lin" valueType="num">
                                      <p:cBhvr>
                                        <p:cTn id="10" dur="500" fill="hold"/>
                                        <p:tgtEl>
                                          <p:spTgt spid="92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9223"/>
                                        </p:tgtEl>
                                        <p:attrNameLst>
                                          <p:attrName>style.visibility</p:attrName>
                                        </p:attrNameLst>
                                      </p:cBhvr>
                                      <p:to>
                                        <p:strVal val="visible"/>
                                      </p:to>
                                    </p:set>
                                    <p:anim calcmode="lin" valueType="num">
                                      <p:cBhvr>
                                        <p:cTn id="15" dur="500" fill="hold"/>
                                        <p:tgtEl>
                                          <p:spTgt spid="9223"/>
                                        </p:tgtEl>
                                        <p:attrNameLst>
                                          <p:attrName>ppt_x</p:attrName>
                                        </p:attrNameLst>
                                      </p:cBhvr>
                                      <p:tavLst>
                                        <p:tav tm="0">
                                          <p:val>
                                            <p:strVal val="#ppt_x-#ppt_w/2"/>
                                          </p:val>
                                        </p:tav>
                                        <p:tav tm="100000">
                                          <p:val>
                                            <p:strVal val="#ppt_x"/>
                                          </p:val>
                                        </p:tav>
                                      </p:tavLst>
                                    </p:anim>
                                    <p:anim calcmode="lin" valueType="num">
                                      <p:cBhvr>
                                        <p:cTn id="16" dur="500" fill="hold"/>
                                        <p:tgtEl>
                                          <p:spTgt spid="9223"/>
                                        </p:tgtEl>
                                        <p:attrNameLst>
                                          <p:attrName>ppt_y</p:attrName>
                                        </p:attrNameLst>
                                      </p:cBhvr>
                                      <p:tavLst>
                                        <p:tav tm="0">
                                          <p:val>
                                            <p:strVal val="#ppt_y"/>
                                          </p:val>
                                        </p:tav>
                                        <p:tav tm="100000">
                                          <p:val>
                                            <p:strVal val="#ppt_y"/>
                                          </p:val>
                                        </p:tav>
                                      </p:tavLst>
                                    </p:anim>
                                    <p:anim calcmode="lin" valueType="num">
                                      <p:cBhvr>
                                        <p:cTn id="17" dur="500" fill="hold"/>
                                        <p:tgtEl>
                                          <p:spTgt spid="9223"/>
                                        </p:tgtEl>
                                        <p:attrNameLst>
                                          <p:attrName>ppt_w</p:attrName>
                                        </p:attrNameLst>
                                      </p:cBhvr>
                                      <p:tavLst>
                                        <p:tav tm="0">
                                          <p:val>
                                            <p:fltVal val="0"/>
                                          </p:val>
                                        </p:tav>
                                        <p:tav tm="100000">
                                          <p:val>
                                            <p:strVal val="#ppt_w"/>
                                          </p:val>
                                        </p:tav>
                                      </p:tavLst>
                                    </p:anim>
                                    <p:anim calcmode="lin" valueType="num">
                                      <p:cBhvr>
                                        <p:cTn id="18" dur="500" fill="hold"/>
                                        <p:tgtEl>
                                          <p:spTgt spid="922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laser.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 fill="hold" nodeType="clickEffect">
                                  <p:stCondLst>
                                    <p:cond delay="0"/>
                                  </p:stCondLst>
                                  <p:childTnLst>
                                    <p:set>
                                      <p:cBhvr>
                                        <p:cTn id="22" dur="1" fill="hold">
                                          <p:stCondLst>
                                            <p:cond delay="0"/>
                                          </p:stCondLst>
                                        </p:cTn>
                                        <p:tgtEl>
                                          <p:spTgt spid="9227"/>
                                        </p:tgtEl>
                                        <p:attrNameLst>
                                          <p:attrName>style.visibility</p:attrName>
                                        </p:attrNameLst>
                                      </p:cBhvr>
                                      <p:to>
                                        <p:strVal val="visible"/>
                                      </p:to>
                                    </p:set>
                                    <p:anim calcmode="lin" valueType="num">
                                      <p:cBhvr>
                                        <p:cTn id="23" dur="500" fill="hold"/>
                                        <p:tgtEl>
                                          <p:spTgt spid="9227"/>
                                        </p:tgtEl>
                                        <p:attrNameLst>
                                          <p:attrName>ppt_x</p:attrName>
                                        </p:attrNameLst>
                                      </p:cBhvr>
                                      <p:tavLst>
                                        <p:tav tm="0">
                                          <p:val>
                                            <p:strVal val="#ppt_x"/>
                                          </p:val>
                                        </p:tav>
                                        <p:tav tm="100000">
                                          <p:val>
                                            <p:strVal val="#ppt_x"/>
                                          </p:val>
                                        </p:tav>
                                      </p:tavLst>
                                    </p:anim>
                                    <p:anim calcmode="lin" valueType="num">
                                      <p:cBhvr>
                                        <p:cTn id="24" dur="500" fill="hold"/>
                                        <p:tgtEl>
                                          <p:spTgt spid="9227"/>
                                        </p:tgtEl>
                                        <p:attrNameLst>
                                          <p:attrName>ppt_y</p:attrName>
                                        </p:attrNameLst>
                                      </p:cBhvr>
                                      <p:tavLst>
                                        <p:tav tm="0">
                                          <p:val>
                                            <p:strVal val="#ppt_y-#ppt_h/2"/>
                                          </p:val>
                                        </p:tav>
                                        <p:tav tm="100000">
                                          <p:val>
                                            <p:strVal val="#ppt_y"/>
                                          </p:val>
                                        </p:tav>
                                      </p:tavLst>
                                    </p:anim>
                                    <p:anim calcmode="lin" valueType="num">
                                      <p:cBhvr>
                                        <p:cTn id="25" dur="500" fill="hold"/>
                                        <p:tgtEl>
                                          <p:spTgt spid="9227"/>
                                        </p:tgtEl>
                                        <p:attrNameLst>
                                          <p:attrName>ppt_w</p:attrName>
                                        </p:attrNameLst>
                                      </p:cBhvr>
                                      <p:tavLst>
                                        <p:tav tm="0">
                                          <p:val>
                                            <p:strVal val="#ppt_w"/>
                                          </p:val>
                                        </p:tav>
                                        <p:tav tm="100000">
                                          <p:val>
                                            <p:strVal val="#ppt_w"/>
                                          </p:val>
                                        </p:tav>
                                      </p:tavLst>
                                    </p:anim>
                                    <p:anim calcmode="lin" valueType="num">
                                      <p:cBhvr>
                                        <p:cTn id="26" dur="500" fill="hold"/>
                                        <p:tgtEl>
                                          <p:spTgt spid="922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1"/>
                                            </p:cond>
                                          </p:stCondLst>
                                          <p:endCondLst>
                                            <p:cond evt="onStopAudio" delay="0">
                                              <p:tgtEl>
                                                <p:sldTgt/>
                                              </p:tgtEl>
                                            </p:cond>
                                          </p:endCondLst>
                                        </p:cTn>
                                        <p:tgtEl>
                                          <p:sndTgt r:embed="rId4" name="falling.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nodeType="clickEffect">
                                  <p:stCondLst>
                                    <p:cond delay="0"/>
                                  </p:stCondLst>
                                  <p:childTnLst>
                                    <p:set>
                                      <p:cBhvr>
                                        <p:cTn id="30" dur="1" fill="hold">
                                          <p:stCondLst>
                                            <p:cond delay="0"/>
                                          </p:stCondLst>
                                        </p:cTn>
                                        <p:tgtEl>
                                          <p:spTgt spid="9231"/>
                                        </p:tgtEl>
                                        <p:attrNameLst>
                                          <p:attrName>style.visibility</p:attrName>
                                        </p:attrNameLst>
                                      </p:cBhvr>
                                      <p:to>
                                        <p:strVal val="visible"/>
                                      </p:to>
                                    </p:set>
                                    <p:anim calcmode="lin" valueType="num">
                                      <p:cBhvr>
                                        <p:cTn id="31" dur="500" fill="hold"/>
                                        <p:tgtEl>
                                          <p:spTgt spid="9231"/>
                                        </p:tgtEl>
                                        <p:attrNameLst>
                                          <p:attrName>ppt_x</p:attrName>
                                        </p:attrNameLst>
                                      </p:cBhvr>
                                      <p:tavLst>
                                        <p:tav tm="0">
                                          <p:val>
                                            <p:strVal val="#ppt_x-#ppt_w/2"/>
                                          </p:val>
                                        </p:tav>
                                        <p:tav tm="100000">
                                          <p:val>
                                            <p:strVal val="#ppt_x"/>
                                          </p:val>
                                        </p:tav>
                                      </p:tavLst>
                                    </p:anim>
                                    <p:anim calcmode="lin" valueType="num">
                                      <p:cBhvr>
                                        <p:cTn id="32" dur="500" fill="hold"/>
                                        <p:tgtEl>
                                          <p:spTgt spid="9231"/>
                                        </p:tgtEl>
                                        <p:attrNameLst>
                                          <p:attrName>ppt_y</p:attrName>
                                        </p:attrNameLst>
                                      </p:cBhvr>
                                      <p:tavLst>
                                        <p:tav tm="0">
                                          <p:val>
                                            <p:strVal val="#ppt_y"/>
                                          </p:val>
                                        </p:tav>
                                        <p:tav tm="100000">
                                          <p:val>
                                            <p:strVal val="#ppt_y"/>
                                          </p:val>
                                        </p:tav>
                                      </p:tavLst>
                                    </p:anim>
                                    <p:anim calcmode="lin" valueType="num">
                                      <p:cBhvr>
                                        <p:cTn id="33" dur="500" fill="hold"/>
                                        <p:tgtEl>
                                          <p:spTgt spid="9231"/>
                                        </p:tgtEl>
                                        <p:attrNameLst>
                                          <p:attrName>ppt_w</p:attrName>
                                        </p:attrNameLst>
                                      </p:cBhvr>
                                      <p:tavLst>
                                        <p:tav tm="0">
                                          <p:val>
                                            <p:fltVal val="0"/>
                                          </p:val>
                                        </p:tav>
                                        <p:tav tm="100000">
                                          <p:val>
                                            <p:strVal val="#ppt_w"/>
                                          </p:val>
                                        </p:tav>
                                      </p:tavLst>
                                    </p:anim>
                                    <p:anim calcmode="lin" valueType="num">
                                      <p:cBhvr>
                                        <p:cTn id="34" dur="500" fill="hold"/>
                                        <p:tgtEl>
                                          <p:spTgt spid="923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5" name="left.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 fill="hold" nodeType="clickEffect">
                                  <p:stCondLst>
                                    <p:cond delay="0"/>
                                  </p:stCondLst>
                                  <p:childTnLst>
                                    <p:set>
                                      <p:cBhvr>
                                        <p:cTn id="38" dur="1" fill="hold">
                                          <p:stCondLst>
                                            <p:cond delay="0"/>
                                          </p:stCondLst>
                                        </p:cTn>
                                        <p:tgtEl>
                                          <p:spTgt spid="9238"/>
                                        </p:tgtEl>
                                        <p:attrNameLst>
                                          <p:attrName>style.visibility</p:attrName>
                                        </p:attrNameLst>
                                      </p:cBhvr>
                                      <p:to>
                                        <p:strVal val="visible"/>
                                      </p:to>
                                    </p:set>
                                    <p:anim calcmode="lin" valueType="num">
                                      <p:cBhvr>
                                        <p:cTn id="39" dur="500" fill="hold"/>
                                        <p:tgtEl>
                                          <p:spTgt spid="9238"/>
                                        </p:tgtEl>
                                        <p:attrNameLst>
                                          <p:attrName>ppt_x</p:attrName>
                                        </p:attrNameLst>
                                      </p:cBhvr>
                                      <p:tavLst>
                                        <p:tav tm="0">
                                          <p:val>
                                            <p:strVal val="#ppt_x"/>
                                          </p:val>
                                        </p:tav>
                                        <p:tav tm="100000">
                                          <p:val>
                                            <p:strVal val="#ppt_x"/>
                                          </p:val>
                                        </p:tav>
                                      </p:tavLst>
                                    </p:anim>
                                    <p:anim calcmode="lin" valueType="num">
                                      <p:cBhvr>
                                        <p:cTn id="40" dur="500" fill="hold"/>
                                        <p:tgtEl>
                                          <p:spTgt spid="9238"/>
                                        </p:tgtEl>
                                        <p:attrNameLst>
                                          <p:attrName>ppt_y</p:attrName>
                                        </p:attrNameLst>
                                      </p:cBhvr>
                                      <p:tavLst>
                                        <p:tav tm="0">
                                          <p:val>
                                            <p:strVal val="#ppt_y-#ppt_h/2"/>
                                          </p:val>
                                        </p:tav>
                                        <p:tav tm="100000">
                                          <p:val>
                                            <p:strVal val="#ppt_y"/>
                                          </p:val>
                                        </p:tav>
                                      </p:tavLst>
                                    </p:anim>
                                    <p:anim calcmode="lin" valueType="num">
                                      <p:cBhvr>
                                        <p:cTn id="41" dur="500" fill="hold"/>
                                        <p:tgtEl>
                                          <p:spTgt spid="9238"/>
                                        </p:tgtEl>
                                        <p:attrNameLst>
                                          <p:attrName>ppt_w</p:attrName>
                                        </p:attrNameLst>
                                      </p:cBhvr>
                                      <p:tavLst>
                                        <p:tav tm="0">
                                          <p:val>
                                            <p:strVal val="#ppt_w"/>
                                          </p:val>
                                        </p:tav>
                                        <p:tav tm="100000">
                                          <p:val>
                                            <p:strVal val="#ppt_w"/>
                                          </p:val>
                                        </p:tav>
                                      </p:tavLst>
                                    </p:anim>
                                    <p:anim calcmode="lin" valueType="num">
                                      <p:cBhvr>
                                        <p:cTn id="42" dur="500" fill="hold"/>
                                        <p:tgtEl>
                                          <p:spTgt spid="9238"/>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1" fill="hold" nodeType="clickEffect">
                                  <p:stCondLst>
                                    <p:cond delay="0"/>
                                  </p:stCondLst>
                                  <p:childTnLst>
                                    <p:set>
                                      <p:cBhvr>
                                        <p:cTn id="46" dur="1" fill="hold">
                                          <p:stCondLst>
                                            <p:cond delay="0"/>
                                          </p:stCondLst>
                                        </p:cTn>
                                        <p:tgtEl>
                                          <p:spTgt spid="9240"/>
                                        </p:tgtEl>
                                        <p:attrNameLst>
                                          <p:attrName>style.visibility</p:attrName>
                                        </p:attrNameLst>
                                      </p:cBhvr>
                                      <p:to>
                                        <p:strVal val="visible"/>
                                      </p:to>
                                    </p:set>
                                    <p:anim calcmode="lin" valueType="num">
                                      <p:cBhvr>
                                        <p:cTn id="47" dur="500" fill="hold"/>
                                        <p:tgtEl>
                                          <p:spTgt spid="9240"/>
                                        </p:tgtEl>
                                        <p:attrNameLst>
                                          <p:attrName>ppt_x</p:attrName>
                                        </p:attrNameLst>
                                      </p:cBhvr>
                                      <p:tavLst>
                                        <p:tav tm="0">
                                          <p:val>
                                            <p:strVal val="#ppt_x"/>
                                          </p:val>
                                        </p:tav>
                                        <p:tav tm="100000">
                                          <p:val>
                                            <p:strVal val="#ppt_x"/>
                                          </p:val>
                                        </p:tav>
                                      </p:tavLst>
                                    </p:anim>
                                    <p:anim calcmode="lin" valueType="num">
                                      <p:cBhvr>
                                        <p:cTn id="48" dur="500" fill="hold"/>
                                        <p:tgtEl>
                                          <p:spTgt spid="9240"/>
                                        </p:tgtEl>
                                        <p:attrNameLst>
                                          <p:attrName>ppt_y</p:attrName>
                                        </p:attrNameLst>
                                      </p:cBhvr>
                                      <p:tavLst>
                                        <p:tav tm="0">
                                          <p:val>
                                            <p:strVal val="#ppt_y-#ppt_h/2"/>
                                          </p:val>
                                        </p:tav>
                                        <p:tav tm="100000">
                                          <p:val>
                                            <p:strVal val="#ppt_y"/>
                                          </p:val>
                                        </p:tav>
                                      </p:tavLst>
                                    </p:anim>
                                    <p:anim calcmode="lin" valueType="num">
                                      <p:cBhvr>
                                        <p:cTn id="49" dur="500" fill="hold"/>
                                        <p:tgtEl>
                                          <p:spTgt spid="9240"/>
                                        </p:tgtEl>
                                        <p:attrNameLst>
                                          <p:attrName>ppt_w</p:attrName>
                                        </p:attrNameLst>
                                      </p:cBhvr>
                                      <p:tavLst>
                                        <p:tav tm="0">
                                          <p:val>
                                            <p:strVal val="#ppt_w"/>
                                          </p:val>
                                        </p:tav>
                                        <p:tav tm="100000">
                                          <p:val>
                                            <p:strVal val="#ppt_w"/>
                                          </p:val>
                                        </p:tav>
                                      </p:tavLst>
                                    </p:anim>
                                    <p:anim calcmode="lin" valueType="num">
                                      <p:cBhvr>
                                        <p:cTn id="50" dur="500" fill="hold"/>
                                        <p:tgtEl>
                                          <p:spTgt spid="9240"/>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1" fill="hold" nodeType="clickEffect">
                                  <p:stCondLst>
                                    <p:cond delay="0"/>
                                  </p:stCondLst>
                                  <p:childTnLst>
                                    <p:set>
                                      <p:cBhvr>
                                        <p:cTn id="54" dur="1" fill="hold">
                                          <p:stCondLst>
                                            <p:cond delay="0"/>
                                          </p:stCondLst>
                                        </p:cTn>
                                        <p:tgtEl>
                                          <p:spTgt spid="9239"/>
                                        </p:tgtEl>
                                        <p:attrNameLst>
                                          <p:attrName>style.visibility</p:attrName>
                                        </p:attrNameLst>
                                      </p:cBhvr>
                                      <p:to>
                                        <p:strVal val="visible"/>
                                      </p:to>
                                    </p:set>
                                    <p:anim calcmode="lin" valueType="num">
                                      <p:cBhvr>
                                        <p:cTn id="55" dur="500" fill="hold"/>
                                        <p:tgtEl>
                                          <p:spTgt spid="9239"/>
                                        </p:tgtEl>
                                        <p:attrNameLst>
                                          <p:attrName>ppt_x</p:attrName>
                                        </p:attrNameLst>
                                      </p:cBhvr>
                                      <p:tavLst>
                                        <p:tav tm="0">
                                          <p:val>
                                            <p:strVal val="#ppt_x"/>
                                          </p:val>
                                        </p:tav>
                                        <p:tav tm="100000">
                                          <p:val>
                                            <p:strVal val="#ppt_x"/>
                                          </p:val>
                                        </p:tav>
                                      </p:tavLst>
                                    </p:anim>
                                    <p:anim calcmode="lin" valueType="num">
                                      <p:cBhvr>
                                        <p:cTn id="56" dur="500" fill="hold"/>
                                        <p:tgtEl>
                                          <p:spTgt spid="9239"/>
                                        </p:tgtEl>
                                        <p:attrNameLst>
                                          <p:attrName>ppt_y</p:attrName>
                                        </p:attrNameLst>
                                      </p:cBhvr>
                                      <p:tavLst>
                                        <p:tav tm="0">
                                          <p:val>
                                            <p:strVal val="#ppt_y-#ppt_h/2"/>
                                          </p:val>
                                        </p:tav>
                                        <p:tav tm="100000">
                                          <p:val>
                                            <p:strVal val="#ppt_y"/>
                                          </p:val>
                                        </p:tav>
                                      </p:tavLst>
                                    </p:anim>
                                    <p:anim calcmode="lin" valueType="num">
                                      <p:cBhvr>
                                        <p:cTn id="57" dur="500" fill="hold"/>
                                        <p:tgtEl>
                                          <p:spTgt spid="9239"/>
                                        </p:tgtEl>
                                        <p:attrNameLst>
                                          <p:attrName>ppt_w</p:attrName>
                                        </p:attrNameLst>
                                      </p:cBhvr>
                                      <p:tavLst>
                                        <p:tav tm="0">
                                          <p:val>
                                            <p:strVal val="#ppt_w"/>
                                          </p:val>
                                        </p:tav>
                                        <p:tav tm="100000">
                                          <p:val>
                                            <p:strVal val="#ppt_w"/>
                                          </p:val>
                                        </p:tav>
                                      </p:tavLst>
                                    </p:anim>
                                    <p:anim calcmode="lin" valueType="num">
                                      <p:cBhvr>
                                        <p:cTn id="58" dur="500" fill="hold"/>
                                        <p:tgtEl>
                                          <p:spTgt spid="9239"/>
                                        </p:tgtEl>
                                        <p:attrNameLst>
                                          <p:attrName>ppt_h</p:attrName>
                                        </p:attrNameLst>
                                      </p:cBhvr>
                                      <p:tavLst>
                                        <p:tav tm="0">
                                          <p:val>
                                            <p:fltVal val="0"/>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1" fill="hold" nodeType="clickEffect">
                                  <p:stCondLst>
                                    <p:cond delay="0"/>
                                  </p:stCondLst>
                                  <p:childTnLst>
                                    <p:set>
                                      <p:cBhvr>
                                        <p:cTn id="62" dur="1" fill="hold">
                                          <p:stCondLst>
                                            <p:cond delay="0"/>
                                          </p:stCondLst>
                                        </p:cTn>
                                        <p:tgtEl>
                                          <p:spTgt spid="9241"/>
                                        </p:tgtEl>
                                        <p:attrNameLst>
                                          <p:attrName>style.visibility</p:attrName>
                                        </p:attrNameLst>
                                      </p:cBhvr>
                                      <p:to>
                                        <p:strVal val="visible"/>
                                      </p:to>
                                    </p:set>
                                    <p:anim calcmode="lin" valueType="num">
                                      <p:cBhvr>
                                        <p:cTn id="63" dur="500" fill="hold"/>
                                        <p:tgtEl>
                                          <p:spTgt spid="9241"/>
                                        </p:tgtEl>
                                        <p:attrNameLst>
                                          <p:attrName>ppt_x</p:attrName>
                                        </p:attrNameLst>
                                      </p:cBhvr>
                                      <p:tavLst>
                                        <p:tav tm="0">
                                          <p:val>
                                            <p:strVal val="#ppt_x"/>
                                          </p:val>
                                        </p:tav>
                                        <p:tav tm="100000">
                                          <p:val>
                                            <p:strVal val="#ppt_x"/>
                                          </p:val>
                                        </p:tav>
                                      </p:tavLst>
                                    </p:anim>
                                    <p:anim calcmode="lin" valueType="num">
                                      <p:cBhvr>
                                        <p:cTn id="64" dur="500" fill="hold"/>
                                        <p:tgtEl>
                                          <p:spTgt spid="9241"/>
                                        </p:tgtEl>
                                        <p:attrNameLst>
                                          <p:attrName>ppt_y</p:attrName>
                                        </p:attrNameLst>
                                      </p:cBhvr>
                                      <p:tavLst>
                                        <p:tav tm="0">
                                          <p:val>
                                            <p:strVal val="#ppt_y-#ppt_h/2"/>
                                          </p:val>
                                        </p:tav>
                                        <p:tav tm="100000">
                                          <p:val>
                                            <p:strVal val="#ppt_y"/>
                                          </p:val>
                                        </p:tav>
                                      </p:tavLst>
                                    </p:anim>
                                    <p:anim calcmode="lin" valueType="num">
                                      <p:cBhvr>
                                        <p:cTn id="65" dur="500" fill="hold"/>
                                        <p:tgtEl>
                                          <p:spTgt spid="9241"/>
                                        </p:tgtEl>
                                        <p:attrNameLst>
                                          <p:attrName>ppt_w</p:attrName>
                                        </p:attrNameLst>
                                      </p:cBhvr>
                                      <p:tavLst>
                                        <p:tav tm="0">
                                          <p:val>
                                            <p:strVal val="#ppt_w"/>
                                          </p:val>
                                        </p:tav>
                                        <p:tav tm="100000">
                                          <p:val>
                                            <p:strVal val="#ppt_w"/>
                                          </p:val>
                                        </p:tav>
                                      </p:tavLst>
                                    </p:anim>
                                    <p:anim calcmode="lin" valueType="num">
                                      <p:cBhvr>
                                        <p:cTn id="66" dur="500" fill="hold"/>
                                        <p:tgtEl>
                                          <p:spTgt spid="9241"/>
                                        </p:tgtEl>
                                        <p:attrNameLst>
                                          <p:attrName>ppt_h</p:attrName>
                                        </p:attrNameLst>
                                      </p:cBhvr>
                                      <p:tavLst>
                                        <p:tav tm="0">
                                          <p:val>
                                            <p:fltVal val="0"/>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nodeType="clickEffect">
                                  <p:stCondLst>
                                    <p:cond delay="0"/>
                                  </p:stCondLst>
                                  <p:childTnLst>
                                    <p:set>
                                      <p:cBhvr>
                                        <p:cTn id="70" dur="1" fill="hold">
                                          <p:stCondLst>
                                            <p:cond delay="0"/>
                                          </p:stCondLst>
                                        </p:cTn>
                                        <p:tgtEl>
                                          <p:spTgt spid="9234"/>
                                        </p:tgtEl>
                                        <p:attrNameLst>
                                          <p:attrName>style.visibility</p:attrName>
                                        </p:attrNameLst>
                                      </p:cBhvr>
                                      <p:to>
                                        <p:strVal val="visible"/>
                                      </p:to>
                                    </p:set>
                                    <p:animEffect transition="in" filter="dissolve">
                                      <p:cBhvr>
                                        <p:cTn id="71" dur="500"/>
                                        <p:tgtEl>
                                          <p:spTgt spid="9234"/>
                                        </p:tgtEl>
                                      </p:cBhvr>
                                    </p:animEffect>
                                  </p:childTnLst>
                                  <p:subTnLst>
                                    <p:audio>
                                      <p:cMediaNode>
                                        <p:cTn display="0" masterRel="sameClick">
                                          <p:stCondLst>
                                            <p:cond evt="begin" delay="0">
                                              <p:tn val="69"/>
                                            </p:cond>
                                          </p:stCondLst>
                                          <p:endCondLst>
                                            <p:cond evt="onStopAudio" delay="0">
                                              <p:tgtEl>
                                                <p:sldTgt/>
                                              </p:tgtEl>
                                            </p:cond>
                                          </p:endCondLst>
                                        </p:cTn>
                                        <p:tgtEl>
                                          <p:sndTgt r:embed="rId6" name="untie.wav"/>
                                        </p:tgtEl>
                                      </p:cMediaNode>
                                    </p:audio>
                                  </p:subTnLst>
                                </p:cTn>
                              </p:par>
                            </p:childTnLst>
                          </p:cTn>
                        </p:par>
                      </p:childTnLst>
                    </p:cTn>
                  </p:par>
                  <p:par>
                    <p:cTn id="72" fill="hold" nodeType="clickPar">
                      <p:stCondLst>
                        <p:cond delay="indefinite"/>
                      </p:stCondLst>
                      <p:childTnLst>
                        <p:par>
                          <p:cTn id="73" fill="hold" nodeType="withGroup">
                            <p:stCondLst>
                              <p:cond delay="0"/>
                            </p:stCondLst>
                            <p:childTnLst>
                              <p:par>
                                <p:cTn id="74" presetID="9" presetClass="entr" presetSubtype="0" fill="hold" nodeType="clickEffect">
                                  <p:stCondLst>
                                    <p:cond delay="0"/>
                                  </p:stCondLst>
                                  <p:childTnLst>
                                    <p:set>
                                      <p:cBhvr>
                                        <p:cTn id="75" dur="1" fill="hold">
                                          <p:stCondLst>
                                            <p:cond delay="0"/>
                                          </p:stCondLst>
                                        </p:cTn>
                                        <p:tgtEl>
                                          <p:spTgt spid="9235"/>
                                        </p:tgtEl>
                                        <p:attrNameLst>
                                          <p:attrName>style.visibility</p:attrName>
                                        </p:attrNameLst>
                                      </p:cBhvr>
                                      <p:to>
                                        <p:strVal val="visible"/>
                                      </p:to>
                                    </p:set>
                                    <p:animEffect transition="in" filter="dissolve">
                                      <p:cBhvr>
                                        <p:cTn id="76" dur="500"/>
                                        <p:tgtEl>
                                          <p:spTgt spid="9235"/>
                                        </p:tgtEl>
                                      </p:cBhvr>
                                    </p:animEffect>
                                  </p:childTnLst>
                                  <p:subTnLst>
                                    <p:audio>
                                      <p:cMediaNode>
                                        <p:cTn display="0" masterRel="sameClick">
                                          <p:stCondLst>
                                            <p:cond evt="begin" delay="0">
                                              <p:tn val="74"/>
                                            </p:cond>
                                          </p:stCondLst>
                                          <p:endCondLst>
                                            <p:cond evt="onStopAudio" delay="0">
                                              <p:tgtEl>
                                                <p:sldTgt/>
                                              </p:tgtEl>
                                            </p:cond>
                                          </p:endCondLst>
                                        </p:cTn>
                                        <p:tgtEl>
                                          <p:sndTgt r:embed="rId6" name="untie.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9" presetClass="entr" presetSubtype="0" fill="hold" nodeType="clickEffect">
                                  <p:stCondLst>
                                    <p:cond delay="0"/>
                                  </p:stCondLst>
                                  <p:childTnLst>
                                    <p:set>
                                      <p:cBhvr>
                                        <p:cTn id="80" dur="1" fill="hold">
                                          <p:stCondLst>
                                            <p:cond delay="0"/>
                                          </p:stCondLst>
                                        </p:cTn>
                                        <p:tgtEl>
                                          <p:spTgt spid="9236"/>
                                        </p:tgtEl>
                                        <p:attrNameLst>
                                          <p:attrName>style.visibility</p:attrName>
                                        </p:attrNameLst>
                                      </p:cBhvr>
                                      <p:to>
                                        <p:strVal val="visible"/>
                                      </p:to>
                                    </p:set>
                                    <p:animEffect transition="in" filter="dissolve">
                                      <p:cBhvr>
                                        <p:cTn id="81" dur="500"/>
                                        <p:tgtEl>
                                          <p:spTgt spid="9236"/>
                                        </p:tgtEl>
                                      </p:cBhvr>
                                    </p:animEffect>
                                  </p:childTnLst>
                                  <p:subTnLst>
                                    <p:audio>
                                      <p:cMediaNode>
                                        <p:cTn display="0" masterRel="sameClick">
                                          <p:stCondLst>
                                            <p:cond evt="begin" delay="0">
                                              <p:tn val="79"/>
                                            </p:cond>
                                          </p:stCondLst>
                                          <p:endCondLst>
                                            <p:cond evt="onStopAudio" delay="0">
                                              <p:tgtEl>
                                                <p:sldTgt/>
                                              </p:tgtEl>
                                            </p:cond>
                                          </p:endCondLst>
                                        </p:cTn>
                                        <p:tgtEl>
                                          <p:sndTgt r:embed="rId6" name="unti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38DC6FC4-14E9-947E-FC2D-644758479364}"/>
              </a:ext>
            </a:extLst>
          </p:cNvPr>
          <p:cNvSpPr>
            <a:spLocks noGrp="1" noChangeArrowheads="1"/>
          </p:cNvSpPr>
          <p:nvPr>
            <p:ph type="title"/>
          </p:nvPr>
        </p:nvSpPr>
        <p:spPr>
          <a:xfrm>
            <a:off x="812800" y="412750"/>
            <a:ext cx="8609013" cy="87630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3200"/>
              <a:t>A fragment of paint was cross sectioned</a:t>
            </a:r>
          </a:p>
        </p:txBody>
      </p:sp>
      <p:pic>
        <p:nvPicPr>
          <p:cNvPr id="10242" name="Picture 2">
            <a:extLst>
              <a:ext uri="{FF2B5EF4-FFF2-40B4-BE49-F238E27FC236}">
                <a16:creationId xmlns:a16="http://schemas.microsoft.com/office/drawing/2014/main" id="{79BC4F29-DBAB-C20D-C78A-2B44DE8E4E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82713"/>
            <a:ext cx="8755063" cy="49037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10243" name="Text Box 3">
            <a:extLst>
              <a:ext uri="{FF2B5EF4-FFF2-40B4-BE49-F238E27FC236}">
                <a16:creationId xmlns:a16="http://schemas.microsoft.com/office/drawing/2014/main" id="{93365CAB-F321-1937-EDB3-46873163C3F0}"/>
              </a:ext>
            </a:extLst>
          </p:cNvPr>
          <p:cNvSpPr txBox="1">
            <a:spLocks noChangeArrowheads="1"/>
          </p:cNvSpPr>
          <p:nvPr/>
        </p:nvSpPr>
        <p:spPr bwMode="auto">
          <a:xfrm>
            <a:off x="1762125" y="4191000"/>
            <a:ext cx="6310313"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sz="3200"/>
              <a:t>LMA on the upper layer gave lines</a:t>
            </a:r>
          </a:p>
          <a:p>
            <a:pPr eaLnBrk="1">
              <a:lnSpc>
                <a:spcPct val="95000"/>
              </a:lnSpc>
              <a:buClr>
                <a:srgbClr val="000000"/>
              </a:buClr>
              <a:buSzPct val="45000"/>
              <a:buFont typeface="StarSymbol" charset="0"/>
              <a:buNone/>
            </a:pPr>
            <a:r>
              <a:rPr lang="en-GB" altLang="en-US" sz="3200"/>
              <a:t> at </a:t>
            </a:r>
            <a:r>
              <a:rPr lang="en-GB" altLang="en-US" sz="3200">
                <a:solidFill>
                  <a:srgbClr val="2323DC"/>
                </a:solidFill>
              </a:rPr>
              <a:t>228.8</a:t>
            </a:r>
            <a:r>
              <a:rPr lang="en-GB" altLang="en-US" sz="3200"/>
              <a:t> nm and </a:t>
            </a:r>
            <a:r>
              <a:rPr lang="en-GB" altLang="en-US" sz="3200">
                <a:solidFill>
                  <a:srgbClr val="2300DC"/>
                </a:solidFill>
              </a:rPr>
              <a:t>235.0</a:t>
            </a:r>
            <a:r>
              <a:rPr lang="en-GB" altLang="en-US" sz="3200"/>
              <a:t> nm</a:t>
            </a:r>
            <a:r>
              <a:rPr lang="en-GB" altLang="en-US"/>
              <a:t>.</a:t>
            </a:r>
          </a:p>
        </p:txBody>
      </p:sp>
      <p:sp>
        <p:nvSpPr>
          <p:cNvPr id="10244" name="Text Box 4">
            <a:extLst>
              <a:ext uri="{FF2B5EF4-FFF2-40B4-BE49-F238E27FC236}">
                <a16:creationId xmlns:a16="http://schemas.microsoft.com/office/drawing/2014/main" id="{EC6328D2-7473-1D91-56DD-596F49154888}"/>
              </a:ext>
            </a:extLst>
          </p:cNvPr>
          <p:cNvSpPr txBox="1">
            <a:spLocks noChangeArrowheads="1"/>
          </p:cNvSpPr>
          <p:nvPr/>
        </p:nvSpPr>
        <p:spPr bwMode="auto">
          <a:xfrm>
            <a:off x="1833563" y="5762625"/>
            <a:ext cx="6262687"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sz="3200"/>
              <a:t>Identify the element present and hence the pigments used.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slide(fromTop)">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10244"/>
                                        </p:tgtEl>
                                        <p:attrNameLst>
                                          <p:attrName>style.visibility</p:attrName>
                                        </p:attrNameLst>
                                      </p:cBhvr>
                                      <p:to>
                                        <p:strVal val="visible"/>
                                      </p:to>
                                    </p:set>
                                    <p:anim calcmode="lin" valueType="num">
                                      <p:cBhvr additive="base">
                                        <p:cTn id="12" dur="500" fill="hold"/>
                                        <p:tgtEl>
                                          <p:spTgt spid="10244"/>
                                        </p:tgtEl>
                                        <p:attrNameLst>
                                          <p:attrName>ppt_x</p:attrName>
                                        </p:attrNameLst>
                                      </p:cBhvr>
                                      <p:tavLst>
                                        <p:tav tm="0">
                                          <p:val>
                                            <p:strVal val="0-#ppt_w/2"/>
                                          </p:val>
                                        </p:tav>
                                        <p:tav tm="100000">
                                          <p:val>
                                            <p:strVal val="#ppt_x"/>
                                          </p:val>
                                        </p:tav>
                                      </p:tavLst>
                                    </p:anim>
                                    <p:anim calcmode="lin" valueType="num">
                                      <p:cBhvr additive="base">
                                        <p:cTn id="13"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1024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00339C0C-89C1-CD53-181C-CF82C4C91473}"/>
              </a:ext>
            </a:extLst>
          </p:cNvPr>
          <p:cNvSpPr>
            <a:spLocks noGrp="1" noChangeArrowheads="1"/>
          </p:cNvSpPr>
          <p:nvPr>
            <p:ph type="title"/>
          </p:nvPr>
        </p:nvSpPr>
        <p:spPr>
          <a:xfrm>
            <a:off x="755650" y="657225"/>
            <a:ext cx="8609013" cy="920750"/>
          </a:xfrm>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4000"/>
              <a:t>Identification</a:t>
            </a:r>
            <a:r>
              <a:rPr lang="en-GB" altLang="en-US"/>
              <a:t> of oils (1)</a:t>
            </a:r>
          </a:p>
        </p:txBody>
      </p:sp>
      <p:sp>
        <p:nvSpPr>
          <p:cNvPr id="11266" name="Text Box 2">
            <a:extLst>
              <a:ext uri="{FF2B5EF4-FFF2-40B4-BE49-F238E27FC236}">
                <a16:creationId xmlns:a16="http://schemas.microsoft.com/office/drawing/2014/main" id="{00EA9496-1442-EA71-7ADC-F8EB796ADA5A}"/>
              </a:ext>
            </a:extLst>
          </p:cNvPr>
          <p:cNvSpPr txBox="1">
            <a:spLocks noChangeArrowheads="1"/>
          </p:cNvSpPr>
          <p:nvPr/>
        </p:nvSpPr>
        <p:spPr bwMode="auto">
          <a:xfrm>
            <a:off x="700088" y="2127250"/>
            <a:ext cx="17272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anose="02020603050405020304" pitchFamily="18" charset="0"/>
              </a:defRPr>
            </a:lvl9pPr>
          </a:lstStyle>
          <a:p>
            <a:pPr eaLnBrk="1">
              <a:lnSpc>
                <a:spcPct val="95000"/>
              </a:lnSpc>
              <a:buClr>
                <a:srgbClr val="000000"/>
              </a:buClr>
              <a:buSzPct val="45000"/>
              <a:buFont typeface="StarSymbol" charset="0"/>
              <a:buNone/>
            </a:pPr>
            <a:r>
              <a:rPr lang="en-GB" altLang="en-US" i="1">
                <a:solidFill>
                  <a:srgbClr val="0000FF"/>
                </a:solidFill>
              </a:rPr>
              <a:t>A sample of paint is hydrolysed to give the potassium salts of the saturated fatty acids </a:t>
            </a:r>
          </a:p>
        </p:txBody>
      </p:sp>
      <p:pic>
        <p:nvPicPr>
          <p:cNvPr id="11267" name="Picture 3">
            <a:extLst>
              <a:ext uri="{FF2B5EF4-FFF2-40B4-BE49-F238E27FC236}">
                <a16:creationId xmlns:a16="http://schemas.microsoft.com/office/drawing/2014/main" id="{E6EA6577-C579-FEFF-1F07-709D58CAAB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2275" y="2001838"/>
            <a:ext cx="5983288" cy="43989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500"/>
                                        <p:tgtEl>
                                          <p:spTgt spid="11267"/>
                                        </p:tgtEl>
                                      </p:cBhvr>
                                    </p:animEffect>
                                  </p:childTnLst>
                                  <p:subTnLst>
                                    <p:audio>
                                      <p:cMediaNode>
                                        <p:cTn display="0" masterRel="sameClick">
                                          <p:stCondLst>
                                            <p:cond evt="begin" delay="0">
                                              <p:tn val="5"/>
                                            </p:cond>
                                          </p:stCondLst>
                                          <p:endCondLst>
                                            <p:cond evt="onStopAudio" delay="0">
                                              <p:tgtEl>
                                                <p:sldTgt/>
                                              </p:tgtEl>
                                            </p:cond>
                                          </p:endCondLst>
                                        </p:cTn>
                                        <p:tgtEl>
                                          <p:sndTgt r:embed="rId3" name="unti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Lucida Sans Unicode"/>
      </a:majorFont>
      <a:minorFont>
        <a:latin typeface="Times New Roman"/>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281</Words>
  <Application>Microsoft Office PowerPoint</Application>
  <PresentationFormat>Custom</PresentationFormat>
  <Paragraphs>39</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12</vt:i4>
      </vt:variant>
    </vt:vector>
  </HeadingPairs>
  <TitlesOfParts>
    <vt:vector size="17" baseType="lpstr">
      <vt:lpstr>Times New Roman</vt:lpstr>
      <vt:lpstr>Lucida Sans Unicode</vt:lpstr>
      <vt:lpstr>StarSymbol</vt:lpstr>
      <vt:lpstr>Arial</vt:lpstr>
      <vt:lpstr>Default Design</vt:lpstr>
      <vt:lpstr>Investigating Cima</vt:lpstr>
      <vt:lpstr>The Painting</vt:lpstr>
      <vt:lpstr>Reflectance Spectra</vt:lpstr>
      <vt:lpstr>Does this help ?</vt:lpstr>
      <vt:lpstr>Position of samples A and B</vt:lpstr>
      <vt:lpstr>Now look at St Peter's Mantle</vt:lpstr>
      <vt:lpstr>Laser Microspectral Analysis</vt:lpstr>
      <vt:lpstr>A fragment of paint was cross sectioned</vt:lpstr>
      <vt:lpstr>Identification of oils (1)</vt:lpstr>
      <vt:lpstr>Identification of oils (2)</vt:lpstr>
      <vt:lpstr>So what  medium did Cima use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Cima</dc:title>
  <dc:creator>gareth</dc:creator>
  <cp:lastModifiedBy>Nayan GRIFFITHS</cp:lastModifiedBy>
  <cp:revision>7</cp:revision>
  <dcterms:modified xsi:type="dcterms:W3CDTF">2023-05-23T20:39:23Z</dcterms:modified>
</cp:coreProperties>
</file>